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356" r:id="rId3"/>
    <p:sldId id="355" r:id="rId4"/>
    <p:sldId id="357" r:id="rId5"/>
    <p:sldId id="353" r:id="rId6"/>
    <p:sldId id="352" r:id="rId7"/>
    <p:sldId id="358" r:id="rId8"/>
    <p:sldId id="359" r:id="rId9"/>
    <p:sldId id="360" r:id="rId10"/>
    <p:sldId id="361" r:id="rId11"/>
    <p:sldId id="372" r:id="rId12"/>
    <p:sldId id="378" r:id="rId13"/>
    <p:sldId id="380" r:id="rId14"/>
    <p:sldId id="362" r:id="rId15"/>
    <p:sldId id="363" r:id="rId16"/>
    <p:sldId id="379" r:id="rId17"/>
    <p:sldId id="366" r:id="rId18"/>
    <p:sldId id="375" r:id="rId19"/>
    <p:sldId id="381" r:id="rId20"/>
    <p:sldId id="382" r:id="rId21"/>
    <p:sldId id="383" r:id="rId22"/>
    <p:sldId id="365" r:id="rId23"/>
    <p:sldId id="374" r:id="rId24"/>
    <p:sldId id="384" r:id="rId25"/>
    <p:sldId id="367" r:id="rId26"/>
    <p:sldId id="377" r:id="rId27"/>
    <p:sldId id="368" r:id="rId28"/>
    <p:sldId id="370" r:id="rId29"/>
    <p:sldId id="369" r:id="rId30"/>
    <p:sldId id="364" r:id="rId31"/>
    <p:sldId id="371" r:id="rId32"/>
    <p:sldId id="354" r:id="rId33"/>
    <p:sldId id="373" r:id="rId34"/>
    <p:sldId id="336" r:id="rId35"/>
    <p:sldId id="350" r:id="rId36"/>
    <p:sldId id="376" r:id="rId37"/>
    <p:sldId id="271" r:id="rId3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64" autoAdjust="0"/>
    <p:restoredTop sz="94790" autoAdjust="0"/>
  </p:normalViewPr>
  <p:slideViewPr>
    <p:cSldViewPr>
      <p:cViewPr varScale="1">
        <p:scale>
          <a:sx n="118" d="100"/>
          <a:sy n="118" d="100"/>
        </p:scale>
        <p:origin x="1544" y="192"/>
      </p:cViewPr>
      <p:guideLst>
        <p:guide orient="horz" pos="1620"/>
        <p:guide pos="2880"/>
        <p:guide orient="horz"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5C3618-1F0E-496D-9F04-82C976D361FE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F41BBDB3-4BC4-4694-BE1B-91A79C579163}">
      <dgm:prSet phldrT="[文本]" custT="1"/>
      <dgm:spPr>
        <a:solidFill>
          <a:srgbClr val="00B050"/>
        </a:solidFill>
      </dgm:spPr>
      <dgm:t>
        <a:bodyPr/>
        <a:lstStyle/>
        <a:p>
          <a:r>
            <a:rPr lang="zh-CN" altLang="en-US" sz="1600" b="1" dirty="0">
              <a:solidFill>
                <a:schemeClr val="tx1"/>
              </a:solidFill>
            </a:rPr>
            <a:t>任务</a:t>
          </a:r>
        </a:p>
      </dgm:t>
    </dgm:pt>
    <dgm:pt modelId="{369E2890-FCA6-4FE1-97D6-130ACA6BDAAA}" type="parTrans" cxnId="{086504A6-F78C-4CF2-B850-C18A3C9678DD}">
      <dgm:prSet/>
      <dgm:spPr/>
      <dgm:t>
        <a:bodyPr/>
        <a:lstStyle/>
        <a:p>
          <a:endParaRPr lang="zh-CN" altLang="en-US"/>
        </a:p>
      </dgm:t>
    </dgm:pt>
    <dgm:pt modelId="{06B09B9F-FA68-4A67-8847-2ABA01B770BA}" type="sibTrans" cxnId="{086504A6-F78C-4CF2-B850-C18A3C9678DD}">
      <dgm:prSet/>
      <dgm:spPr>
        <a:solidFill>
          <a:srgbClr val="00B050"/>
        </a:solidFill>
      </dgm:spPr>
      <dgm:t>
        <a:bodyPr/>
        <a:lstStyle/>
        <a:p>
          <a:endParaRPr lang="zh-CN" altLang="en-US"/>
        </a:p>
      </dgm:t>
    </dgm:pt>
    <dgm:pt modelId="{B24527CA-7257-4258-B7B8-476B811FD042}">
      <dgm:prSet phldrT="[文本]" custT="1"/>
      <dgm:spPr>
        <a:solidFill>
          <a:srgbClr val="00B050"/>
        </a:solidFill>
      </dgm:spPr>
      <dgm:t>
        <a:bodyPr/>
        <a:lstStyle/>
        <a:p>
          <a:r>
            <a:rPr lang="zh-CN" altLang="en-US" sz="1600" b="1" dirty="0">
              <a:solidFill>
                <a:schemeClr val="tx1"/>
              </a:solidFill>
            </a:rPr>
            <a:t>任务</a:t>
          </a:r>
        </a:p>
      </dgm:t>
    </dgm:pt>
    <dgm:pt modelId="{5A14DAB0-6CA9-4AD4-AFE0-B4F2E2F724ED}" type="parTrans" cxnId="{99BEEBDD-BAFD-42BE-A7EE-5A1AF1F87935}">
      <dgm:prSet/>
      <dgm:spPr/>
      <dgm:t>
        <a:bodyPr/>
        <a:lstStyle/>
        <a:p>
          <a:endParaRPr lang="zh-CN" altLang="en-US"/>
        </a:p>
      </dgm:t>
    </dgm:pt>
    <dgm:pt modelId="{70452189-7267-4562-A88F-B8EB9B027EB9}" type="sibTrans" cxnId="{99BEEBDD-BAFD-42BE-A7EE-5A1AF1F87935}">
      <dgm:prSet/>
      <dgm:spPr>
        <a:solidFill>
          <a:srgbClr val="00B050"/>
        </a:solidFill>
      </dgm:spPr>
      <dgm:t>
        <a:bodyPr/>
        <a:lstStyle/>
        <a:p>
          <a:endParaRPr lang="zh-CN" altLang="en-US"/>
        </a:p>
      </dgm:t>
    </dgm:pt>
    <dgm:pt modelId="{7CF12FCE-5532-4B0D-AD87-32E72471866A}">
      <dgm:prSet phldrT="[文本]" custT="1"/>
      <dgm:spPr>
        <a:solidFill>
          <a:srgbClr val="00B050"/>
        </a:solidFill>
      </dgm:spPr>
      <dgm:t>
        <a:bodyPr/>
        <a:lstStyle/>
        <a:p>
          <a:r>
            <a:rPr lang="zh-CN" altLang="en-US" sz="1600" b="1" dirty="0">
              <a:solidFill>
                <a:schemeClr val="tx1"/>
              </a:solidFill>
            </a:rPr>
            <a:t>任务</a:t>
          </a:r>
        </a:p>
      </dgm:t>
    </dgm:pt>
    <dgm:pt modelId="{9B7D9514-02F1-4890-9025-CF9D9AA06B60}" type="parTrans" cxnId="{377CC3B6-B1C0-44C2-A6CA-65BF3EE62A87}">
      <dgm:prSet/>
      <dgm:spPr/>
      <dgm:t>
        <a:bodyPr/>
        <a:lstStyle/>
        <a:p>
          <a:endParaRPr lang="zh-CN" altLang="en-US"/>
        </a:p>
      </dgm:t>
    </dgm:pt>
    <dgm:pt modelId="{6BDD2D80-193A-4C50-BB51-636AC7F33043}" type="sibTrans" cxnId="{377CC3B6-B1C0-44C2-A6CA-65BF3EE62A87}">
      <dgm:prSet/>
      <dgm:spPr>
        <a:solidFill>
          <a:srgbClr val="00B050"/>
        </a:solidFill>
      </dgm:spPr>
      <dgm:t>
        <a:bodyPr/>
        <a:lstStyle/>
        <a:p>
          <a:endParaRPr lang="zh-CN" altLang="en-US"/>
        </a:p>
      </dgm:t>
    </dgm:pt>
    <dgm:pt modelId="{7250A8F2-4E05-4A18-9DC7-AFFFE4D5B804}">
      <dgm:prSet phldrT="[文本]" custT="1"/>
      <dgm:spPr>
        <a:solidFill>
          <a:srgbClr val="00B050"/>
        </a:solidFill>
      </dgm:spPr>
      <dgm:t>
        <a:bodyPr/>
        <a:lstStyle/>
        <a:p>
          <a:r>
            <a:rPr lang="zh-CN" altLang="en-US" sz="1600" b="1" dirty="0">
              <a:solidFill>
                <a:schemeClr val="tx1"/>
              </a:solidFill>
            </a:rPr>
            <a:t>任务</a:t>
          </a:r>
        </a:p>
      </dgm:t>
    </dgm:pt>
    <dgm:pt modelId="{98FE0D30-8F06-4A9D-B55F-B9F352AA966E}" type="parTrans" cxnId="{6576A4B8-B407-40D7-A8C4-2F7FF03875F8}">
      <dgm:prSet/>
      <dgm:spPr/>
      <dgm:t>
        <a:bodyPr/>
        <a:lstStyle/>
        <a:p>
          <a:endParaRPr lang="zh-CN" altLang="en-US"/>
        </a:p>
      </dgm:t>
    </dgm:pt>
    <dgm:pt modelId="{ECCE66FE-2167-4765-895E-85556E746584}" type="sibTrans" cxnId="{6576A4B8-B407-40D7-A8C4-2F7FF03875F8}">
      <dgm:prSet/>
      <dgm:spPr>
        <a:solidFill>
          <a:srgbClr val="00B050"/>
        </a:solidFill>
      </dgm:spPr>
      <dgm:t>
        <a:bodyPr/>
        <a:lstStyle/>
        <a:p>
          <a:endParaRPr lang="zh-CN" altLang="en-US"/>
        </a:p>
      </dgm:t>
    </dgm:pt>
    <dgm:pt modelId="{C770F8BB-0995-4F04-8078-DF5B9905D822}">
      <dgm:prSet phldrT="[文本]" custT="1"/>
      <dgm:spPr>
        <a:solidFill>
          <a:srgbClr val="00B050"/>
        </a:solidFill>
      </dgm:spPr>
      <dgm:t>
        <a:bodyPr/>
        <a:lstStyle/>
        <a:p>
          <a:r>
            <a:rPr lang="zh-CN" altLang="en-US" sz="1600" b="1" dirty="0">
              <a:solidFill>
                <a:schemeClr val="tx1"/>
              </a:solidFill>
            </a:rPr>
            <a:t>任务</a:t>
          </a:r>
        </a:p>
      </dgm:t>
    </dgm:pt>
    <dgm:pt modelId="{E795251B-674B-46B6-A3D1-A44A5A28D3F5}" type="parTrans" cxnId="{E2EBA8E5-EAF4-4690-AF49-5F66CE5807A9}">
      <dgm:prSet/>
      <dgm:spPr/>
      <dgm:t>
        <a:bodyPr/>
        <a:lstStyle/>
        <a:p>
          <a:endParaRPr lang="zh-CN" altLang="en-US"/>
        </a:p>
      </dgm:t>
    </dgm:pt>
    <dgm:pt modelId="{791C6DD6-236E-4F89-BB6C-0BEA49F71ACF}" type="sibTrans" cxnId="{E2EBA8E5-EAF4-4690-AF49-5F66CE5807A9}">
      <dgm:prSet/>
      <dgm:spPr>
        <a:solidFill>
          <a:srgbClr val="00B050"/>
        </a:solidFill>
      </dgm:spPr>
      <dgm:t>
        <a:bodyPr/>
        <a:lstStyle/>
        <a:p>
          <a:endParaRPr lang="zh-CN" altLang="en-US"/>
        </a:p>
      </dgm:t>
    </dgm:pt>
    <dgm:pt modelId="{351303C3-CB0B-443E-AC0A-B757FEE82587}" type="pres">
      <dgm:prSet presAssocID="{075C3618-1F0E-496D-9F04-82C976D361FE}" presName="cycle" presStyleCnt="0">
        <dgm:presLayoutVars>
          <dgm:dir/>
          <dgm:resizeHandles val="exact"/>
        </dgm:presLayoutVars>
      </dgm:prSet>
      <dgm:spPr/>
    </dgm:pt>
    <dgm:pt modelId="{4318A6C1-2572-4993-94D0-1212363BA83A}" type="pres">
      <dgm:prSet presAssocID="{F41BBDB3-4BC4-4694-BE1B-91A79C579163}" presName="node" presStyleLbl="node1" presStyleIdx="0" presStyleCnt="5" custScaleX="78662" custScaleY="57603">
        <dgm:presLayoutVars>
          <dgm:bulletEnabled val="1"/>
        </dgm:presLayoutVars>
      </dgm:prSet>
      <dgm:spPr/>
    </dgm:pt>
    <dgm:pt modelId="{FB46AC93-4549-46F3-9C17-DAFF28224C9C}" type="pres">
      <dgm:prSet presAssocID="{F41BBDB3-4BC4-4694-BE1B-91A79C579163}" presName="spNode" presStyleCnt="0"/>
      <dgm:spPr/>
    </dgm:pt>
    <dgm:pt modelId="{136F02D7-E849-4C48-A2B3-3843B3D870BD}" type="pres">
      <dgm:prSet presAssocID="{06B09B9F-FA68-4A67-8847-2ABA01B770BA}" presName="sibTrans" presStyleLbl="sibTrans1D1" presStyleIdx="0" presStyleCnt="5"/>
      <dgm:spPr/>
    </dgm:pt>
    <dgm:pt modelId="{62291539-01BE-45B4-9E1C-2DE7DAF987B3}" type="pres">
      <dgm:prSet presAssocID="{B24527CA-7257-4258-B7B8-476B811FD042}" presName="node" presStyleLbl="node1" presStyleIdx="1" presStyleCnt="5" custScaleX="75621" custScaleY="56615">
        <dgm:presLayoutVars>
          <dgm:bulletEnabled val="1"/>
        </dgm:presLayoutVars>
      </dgm:prSet>
      <dgm:spPr/>
    </dgm:pt>
    <dgm:pt modelId="{C19AE40C-BC05-4D51-8D02-3A4B75CA5E46}" type="pres">
      <dgm:prSet presAssocID="{B24527CA-7257-4258-B7B8-476B811FD042}" presName="spNode" presStyleCnt="0"/>
      <dgm:spPr/>
    </dgm:pt>
    <dgm:pt modelId="{AB50D32D-AAD6-40F9-B9F6-1278487953A5}" type="pres">
      <dgm:prSet presAssocID="{70452189-7267-4562-A88F-B8EB9B027EB9}" presName="sibTrans" presStyleLbl="sibTrans1D1" presStyleIdx="1" presStyleCnt="5"/>
      <dgm:spPr/>
    </dgm:pt>
    <dgm:pt modelId="{2433F726-2681-4691-8A6B-492C1E1FA937}" type="pres">
      <dgm:prSet presAssocID="{7CF12FCE-5532-4B0D-AD87-32E72471866A}" presName="node" presStyleLbl="node1" presStyleIdx="2" presStyleCnt="5" custScaleX="83473" custScaleY="51476">
        <dgm:presLayoutVars>
          <dgm:bulletEnabled val="1"/>
        </dgm:presLayoutVars>
      </dgm:prSet>
      <dgm:spPr/>
    </dgm:pt>
    <dgm:pt modelId="{80C537E7-7179-41A8-A995-29C5929638B1}" type="pres">
      <dgm:prSet presAssocID="{7CF12FCE-5532-4B0D-AD87-32E72471866A}" presName="spNode" presStyleCnt="0"/>
      <dgm:spPr/>
    </dgm:pt>
    <dgm:pt modelId="{CFAE29CB-D767-4A6C-A158-B5EE8D05A0E8}" type="pres">
      <dgm:prSet presAssocID="{6BDD2D80-193A-4C50-BB51-636AC7F33043}" presName="sibTrans" presStyleLbl="sibTrans1D1" presStyleIdx="2" presStyleCnt="5"/>
      <dgm:spPr/>
    </dgm:pt>
    <dgm:pt modelId="{B259B763-1E27-4D35-807C-E133875ED111}" type="pres">
      <dgm:prSet presAssocID="{7250A8F2-4E05-4A18-9DC7-AFFFE4D5B804}" presName="node" presStyleLbl="node1" presStyleIdx="3" presStyleCnt="5" custScaleX="80558" custScaleY="51476">
        <dgm:presLayoutVars>
          <dgm:bulletEnabled val="1"/>
        </dgm:presLayoutVars>
      </dgm:prSet>
      <dgm:spPr/>
    </dgm:pt>
    <dgm:pt modelId="{4DCB6861-0DEB-42E2-A0CA-E07DD26A0EEB}" type="pres">
      <dgm:prSet presAssocID="{7250A8F2-4E05-4A18-9DC7-AFFFE4D5B804}" presName="spNode" presStyleCnt="0"/>
      <dgm:spPr/>
    </dgm:pt>
    <dgm:pt modelId="{1C2376CC-CFD1-42EA-8E4C-1DA24AC19921}" type="pres">
      <dgm:prSet presAssocID="{ECCE66FE-2167-4765-895E-85556E746584}" presName="sibTrans" presStyleLbl="sibTrans1D1" presStyleIdx="3" presStyleCnt="5"/>
      <dgm:spPr/>
    </dgm:pt>
    <dgm:pt modelId="{601884C3-5C48-41EC-9A05-2D73CB312932}" type="pres">
      <dgm:prSet presAssocID="{C770F8BB-0995-4F04-8078-DF5B9905D822}" presName="node" presStyleLbl="node1" presStyleIdx="4" presStyleCnt="5" custScaleX="73479" custScaleY="53225">
        <dgm:presLayoutVars>
          <dgm:bulletEnabled val="1"/>
        </dgm:presLayoutVars>
      </dgm:prSet>
      <dgm:spPr/>
    </dgm:pt>
    <dgm:pt modelId="{E7E7C80A-816D-4285-9279-7D21C2DCB16A}" type="pres">
      <dgm:prSet presAssocID="{C770F8BB-0995-4F04-8078-DF5B9905D822}" presName="spNode" presStyleCnt="0"/>
      <dgm:spPr/>
    </dgm:pt>
    <dgm:pt modelId="{9D0F5277-F9ED-4154-B269-F440AEB7AE44}" type="pres">
      <dgm:prSet presAssocID="{791C6DD6-236E-4F89-BB6C-0BEA49F71ACF}" presName="sibTrans" presStyleLbl="sibTrans1D1" presStyleIdx="4" presStyleCnt="5"/>
      <dgm:spPr/>
    </dgm:pt>
  </dgm:ptLst>
  <dgm:cxnLst>
    <dgm:cxn modelId="{71943F36-5667-43BF-BD07-0A67D2F10F0E}" type="presOf" srcId="{791C6DD6-236E-4F89-BB6C-0BEA49F71ACF}" destId="{9D0F5277-F9ED-4154-B269-F440AEB7AE44}" srcOrd="0" destOrd="0" presId="urn:microsoft.com/office/officeart/2005/8/layout/cycle5"/>
    <dgm:cxn modelId="{7253854A-720A-4CC5-9465-AECBA3CC4F67}" type="presOf" srcId="{075C3618-1F0E-496D-9F04-82C976D361FE}" destId="{351303C3-CB0B-443E-AC0A-B757FEE82587}" srcOrd="0" destOrd="0" presId="urn:microsoft.com/office/officeart/2005/8/layout/cycle5"/>
    <dgm:cxn modelId="{2CA4B04A-A1D1-4534-A7F6-C31BB8ABA626}" type="presOf" srcId="{F41BBDB3-4BC4-4694-BE1B-91A79C579163}" destId="{4318A6C1-2572-4993-94D0-1212363BA83A}" srcOrd="0" destOrd="0" presId="urn:microsoft.com/office/officeart/2005/8/layout/cycle5"/>
    <dgm:cxn modelId="{8C318455-006C-4684-990F-C087C20AC894}" type="presOf" srcId="{B24527CA-7257-4258-B7B8-476B811FD042}" destId="{62291539-01BE-45B4-9E1C-2DE7DAF987B3}" srcOrd="0" destOrd="0" presId="urn:microsoft.com/office/officeart/2005/8/layout/cycle5"/>
    <dgm:cxn modelId="{3890E85D-1CA9-47F1-99E2-C984C559B4D4}" type="presOf" srcId="{7250A8F2-4E05-4A18-9DC7-AFFFE4D5B804}" destId="{B259B763-1E27-4D35-807C-E133875ED111}" srcOrd="0" destOrd="0" presId="urn:microsoft.com/office/officeart/2005/8/layout/cycle5"/>
    <dgm:cxn modelId="{A651B963-9A0E-444F-9609-AB7483304EE7}" type="presOf" srcId="{70452189-7267-4562-A88F-B8EB9B027EB9}" destId="{AB50D32D-AAD6-40F9-B9F6-1278487953A5}" srcOrd="0" destOrd="0" presId="urn:microsoft.com/office/officeart/2005/8/layout/cycle5"/>
    <dgm:cxn modelId="{663A718C-31CD-49A4-95D7-5AF5F1817FE6}" type="presOf" srcId="{ECCE66FE-2167-4765-895E-85556E746584}" destId="{1C2376CC-CFD1-42EA-8E4C-1DA24AC19921}" srcOrd="0" destOrd="0" presId="urn:microsoft.com/office/officeart/2005/8/layout/cycle5"/>
    <dgm:cxn modelId="{FB90058D-C96F-4C50-8CED-A3C0B603C42A}" type="presOf" srcId="{6BDD2D80-193A-4C50-BB51-636AC7F33043}" destId="{CFAE29CB-D767-4A6C-A158-B5EE8D05A0E8}" srcOrd="0" destOrd="0" presId="urn:microsoft.com/office/officeart/2005/8/layout/cycle5"/>
    <dgm:cxn modelId="{086504A6-F78C-4CF2-B850-C18A3C9678DD}" srcId="{075C3618-1F0E-496D-9F04-82C976D361FE}" destId="{F41BBDB3-4BC4-4694-BE1B-91A79C579163}" srcOrd="0" destOrd="0" parTransId="{369E2890-FCA6-4FE1-97D6-130ACA6BDAAA}" sibTransId="{06B09B9F-FA68-4A67-8847-2ABA01B770BA}"/>
    <dgm:cxn modelId="{377CC3B6-B1C0-44C2-A6CA-65BF3EE62A87}" srcId="{075C3618-1F0E-496D-9F04-82C976D361FE}" destId="{7CF12FCE-5532-4B0D-AD87-32E72471866A}" srcOrd="2" destOrd="0" parTransId="{9B7D9514-02F1-4890-9025-CF9D9AA06B60}" sibTransId="{6BDD2D80-193A-4C50-BB51-636AC7F33043}"/>
    <dgm:cxn modelId="{6576A4B8-B407-40D7-A8C4-2F7FF03875F8}" srcId="{075C3618-1F0E-496D-9F04-82C976D361FE}" destId="{7250A8F2-4E05-4A18-9DC7-AFFFE4D5B804}" srcOrd="3" destOrd="0" parTransId="{98FE0D30-8F06-4A9D-B55F-B9F352AA966E}" sibTransId="{ECCE66FE-2167-4765-895E-85556E746584}"/>
    <dgm:cxn modelId="{5A2D79D3-40EF-4A95-ABF4-C2F9AF1ADF5B}" type="presOf" srcId="{06B09B9F-FA68-4A67-8847-2ABA01B770BA}" destId="{136F02D7-E849-4C48-A2B3-3843B3D870BD}" srcOrd="0" destOrd="0" presId="urn:microsoft.com/office/officeart/2005/8/layout/cycle5"/>
    <dgm:cxn modelId="{AAFFD6D8-C032-4E9D-A301-4511AE3781DC}" type="presOf" srcId="{C770F8BB-0995-4F04-8078-DF5B9905D822}" destId="{601884C3-5C48-41EC-9A05-2D73CB312932}" srcOrd="0" destOrd="0" presId="urn:microsoft.com/office/officeart/2005/8/layout/cycle5"/>
    <dgm:cxn modelId="{ED00E0DD-6E86-4CA3-A50D-D421F3ECAB35}" type="presOf" srcId="{7CF12FCE-5532-4B0D-AD87-32E72471866A}" destId="{2433F726-2681-4691-8A6B-492C1E1FA937}" srcOrd="0" destOrd="0" presId="urn:microsoft.com/office/officeart/2005/8/layout/cycle5"/>
    <dgm:cxn modelId="{99BEEBDD-BAFD-42BE-A7EE-5A1AF1F87935}" srcId="{075C3618-1F0E-496D-9F04-82C976D361FE}" destId="{B24527CA-7257-4258-B7B8-476B811FD042}" srcOrd="1" destOrd="0" parTransId="{5A14DAB0-6CA9-4AD4-AFE0-B4F2E2F724ED}" sibTransId="{70452189-7267-4562-A88F-B8EB9B027EB9}"/>
    <dgm:cxn modelId="{E2EBA8E5-EAF4-4690-AF49-5F66CE5807A9}" srcId="{075C3618-1F0E-496D-9F04-82C976D361FE}" destId="{C770F8BB-0995-4F04-8078-DF5B9905D822}" srcOrd="4" destOrd="0" parTransId="{E795251B-674B-46B6-A3D1-A44A5A28D3F5}" sibTransId="{791C6DD6-236E-4F89-BB6C-0BEA49F71ACF}"/>
    <dgm:cxn modelId="{CCB5ACA8-448B-4E4C-B87A-FE33DB68BE72}" type="presParOf" srcId="{351303C3-CB0B-443E-AC0A-B757FEE82587}" destId="{4318A6C1-2572-4993-94D0-1212363BA83A}" srcOrd="0" destOrd="0" presId="urn:microsoft.com/office/officeart/2005/8/layout/cycle5"/>
    <dgm:cxn modelId="{68C00BA5-5D31-4B6D-B472-71168AA88311}" type="presParOf" srcId="{351303C3-CB0B-443E-AC0A-B757FEE82587}" destId="{FB46AC93-4549-46F3-9C17-DAFF28224C9C}" srcOrd="1" destOrd="0" presId="urn:microsoft.com/office/officeart/2005/8/layout/cycle5"/>
    <dgm:cxn modelId="{FC11A1A4-B146-4494-A205-E79AE6C99BF4}" type="presParOf" srcId="{351303C3-CB0B-443E-AC0A-B757FEE82587}" destId="{136F02D7-E849-4C48-A2B3-3843B3D870BD}" srcOrd="2" destOrd="0" presId="urn:microsoft.com/office/officeart/2005/8/layout/cycle5"/>
    <dgm:cxn modelId="{2E1DC2BF-DADA-49E8-891D-AA7B2347DA01}" type="presParOf" srcId="{351303C3-CB0B-443E-AC0A-B757FEE82587}" destId="{62291539-01BE-45B4-9E1C-2DE7DAF987B3}" srcOrd="3" destOrd="0" presId="urn:microsoft.com/office/officeart/2005/8/layout/cycle5"/>
    <dgm:cxn modelId="{CD6FD531-0E5B-490F-8DAA-99D2D2BA9A18}" type="presParOf" srcId="{351303C3-CB0B-443E-AC0A-B757FEE82587}" destId="{C19AE40C-BC05-4D51-8D02-3A4B75CA5E46}" srcOrd="4" destOrd="0" presId="urn:microsoft.com/office/officeart/2005/8/layout/cycle5"/>
    <dgm:cxn modelId="{3BB5E9B4-F33C-4A2E-BA6D-5E3F9C4F499A}" type="presParOf" srcId="{351303C3-CB0B-443E-AC0A-B757FEE82587}" destId="{AB50D32D-AAD6-40F9-B9F6-1278487953A5}" srcOrd="5" destOrd="0" presId="urn:microsoft.com/office/officeart/2005/8/layout/cycle5"/>
    <dgm:cxn modelId="{59E9382F-E16A-4F20-AE61-EF98BDC104D5}" type="presParOf" srcId="{351303C3-CB0B-443E-AC0A-B757FEE82587}" destId="{2433F726-2681-4691-8A6B-492C1E1FA937}" srcOrd="6" destOrd="0" presId="urn:microsoft.com/office/officeart/2005/8/layout/cycle5"/>
    <dgm:cxn modelId="{A1FEE206-ED83-4797-AB0F-6F77E5AAC9C9}" type="presParOf" srcId="{351303C3-CB0B-443E-AC0A-B757FEE82587}" destId="{80C537E7-7179-41A8-A995-29C5929638B1}" srcOrd="7" destOrd="0" presId="urn:microsoft.com/office/officeart/2005/8/layout/cycle5"/>
    <dgm:cxn modelId="{2464A372-C69D-411F-8B71-74AE3399B8F5}" type="presParOf" srcId="{351303C3-CB0B-443E-AC0A-B757FEE82587}" destId="{CFAE29CB-D767-4A6C-A158-B5EE8D05A0E8}" srcOrd="8" destOrd="0" presId="urn:microsoft.com/office/officeart/2005/8/layout/cycle5"/>
    <dgm:cxn modelId="{8AE5937D-1894-425F-9A74-698F7AC06F44}" type="presParOf" srcId="{351303C3-CB0B-443E-AC0A-B757FEE82587}" destId="{B259B763-1E27-4D35-807C-E133875ED111}" srcOrd="9" destOrd="0" presId="urn:microsoft.com/office/officeart/2005/8/layout/cycle5"/>
    <dgm:cxn modelId="{51D1F558-CD9E-4D09-BD01-2C5CD7D151C1}" type="presParOf" srcId="{351303C3-CB0B-443E-AC0A-B757FEE82587}" destId="{4DCB6861-0DEB-42E2-A0CA-E07DD26A0EEB}" srcOrd="10" destOrd="0" presId="urn:microsoft.com/office/officeart/2005/8/layout/cycle5"/>
    <dgm:cxn modelId="{5CA93F5F-4F3E-407E-8E11-FC0E72415FF0}" type="presParOf" srcId="{351303C3-CB0B-443E-AC0A-B757FEE82587}" destId="{1C2376CC-CFD1-42EA-8E4C-1DA24AC19921}" srcOrd="11" destOrd="0" presId="urn:microsoft.com/office/officeart/2005/8/layout/cycle5"/>
    <dgm:cxn modelId="{DA5D90A3-A3E3-43EE-8FA7-40D0F1CFFFF9}" type="presParOf" srcId="{351303C3-CB0B-443E-AC0A-B757FEE82587}" destId="{601884C3-5C48-41EC-9A05-2D73CB312932}" srcOrd="12" destOrd="0" presId="urn:microsoft.com/office/officeart/2005/8/layout/cycle5"/>
    <dgm:cxn modelId="{589A3AD5-9E1F-4802-B573-775D135A585B}" type="presParOf" srcId="{351303C3-CB0B-443E-AC0A-B757FEE82587}" destId="{E7E7C80A-816D-4285-9279-7D21C2DCB16A}" srcOrd="13" destOrd="0" presId="urn:microsoft.com/office/officeart/2005/8/layout/cycle5"/>
    <dgm:cxn modelId="{BDE66D98-969C-4398-AFBD-45FE603BEC40}" type="presParOf" srcId="{351303C3-CB0B-443E-AC0A-B757FEE82587}" destId="{9D0F5277-F9ED-4154-B269-F440AEB7AE44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18A6C1-2572-4993-94D0-1212363BA83A}">
      <dsp:nvSpPr>
        <dsp:cNvPr id="0" name=""/>
        <dsp:cNvSpPr/>
      </dsp:nvSpPr>
      <dsp:spPr>
        <a:xfrm>
          <a:off x="1235281" y="205999"/>
          <a:ext cx="726813" cy="345952"/>
        </a:xfrm>
        <a:prstGeom prst="round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b="1" kern="1200" dirty="0">
              <a:solidFill>
                <a:schemeClr val="tx1"/>
              </a:solidFill>
            </a:rPr>
            <a:t>任务</a:t>
          </a:r>
        </a:p>
      </dsp:txBody>
      <dsp:txXfrm>
        <a:off x="1252169" y="222887"/>
        <a:ext cx="693037" cy="312176"/>
      </dsp:txXfrm>
    </dsp:sp>
    <dsp:sp modelId="{136F02D7-E849-4C48-A2B3-3843B3D870BD}">
      <dsp:nvSpPr>
        <dsp:cNvPr id="0" name=""/>
        <dsp:cNvSpPr/>
      </dsp:nvSpPr>
      <dsp:spPr>
        <a:xfrm>
          <a:off x="398441" y="378975"/>
          <a:ext cx="2400492" cy="2400492"/>
        </a:xfrm>
        <a:custGeom>
          <a:avLst/>
          <a:gdLst/>
          <a:ahLst/>
          <a:cxnLst/>
          <a:rect l="0" t="0" r="0" b="0"/>
          <a:pathLst>
            <a:path>
              <a:moveTo>
                <a:pt x="1735862" y="126139"/>
              </a:moveTo>
              <a:arcTo wR="1200246" hR="1200246" stAng="17790222" swAng="166985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291539-01BE-45B4-9E1C-2DE7DAF987B3}">
      <dsp:nvSpPr>
        <dsp:cNvPr id="0" name=""/>
        <dsp:cNvSpPr/>
      </dsp:nvSpPr>
      <dsp:spPr>
        <a:xfrm>
          <a:off x="2390831" y="1038316"/>
          <a:ext cx="698715" cy="340018"/>
        </a:xfrm>
        <a:prstGeom prst="round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b="1" kern="1200" dirty="0">
              <a:solidFill>
                <a:schemeClr val="tx1"/>
              </a:solidFill>
            </a:rPr>
            <a:t>任务</a:t>
          </a:r>
        </a:p>
      </dsp:txBody>
      <dsp:txXfrm>
        <a:off x="2407429" y="1054914"/>
        <a:ext cx="665519" cy="306822"/>
      </dsp:txXfrm>
    </dsp:sp>
    <dsp:sp modelId="{AB50D32D-AAD6-40F9-B9F6-1278487953A5}">
      <dsp:nvSpPr>
        <dsp:cNvPr id="0" name=""/>
        <dsp:cNvSpPr/>
      </dsp:nvSpPr>
      <dsp:spPr>
        <a:xfrm>
          <a:off x="398441" y="378975"/>
          <a:ext cx="2400492" cy="2400492"/>
        </a:xfrm>
        <a:custGeom>
          <a:avLst/>
          <a:gdLst/>
          <a:ahLst/>
          <a:cxnLst/>
          <a:rect l="0" t="0" r="0" b="0"/>
          <a:pathLst>
            <a:path>
              <a:moveTo>
                <a:pt x="2400446" y="1210737"/>
              </a:moveTo>
              <a:arcTo wR="1200246" hR="1200246" stAng="21630052" swAng="193348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33F726-2681-4691-8A6B-492C1E1FA937}">
      <dsp:nvSpPr>
        <dsp:cNvPr id="0" name=""/>
        <dsp:cNvSpPr/>
      </dsp:nvSpPr>
      <dsp:spPr>
        <a:xfrm>
          <a:off x="1918541" y="2395663"/>
          <a:ext cx="771265" cy="309154"/>
        </a:xfrm>
        <a:prstGeom prst="round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b="1" kern="1200" dirty="0">
              <a:solidFill>
                <a:schemeClr val="tx1"/>
              </a:solidFill>
            </a:rPr>
            <a:t>任务</a:t>
          </a:r>
        </a:p>
      </dsp:txBody>
      <dsp:txXfrm>
        <a:off x="1933633" y="2410755"/>
        <a:ext cx="741081" cy="278970"/>
      </dsp:txXfrm>
    </dsp:sp>
    <dsp:sp modelId="{CFAE29CB-D767-4A6C-A158-B5EE8D05A0E8}">
      <dsp:nvSpPr>
        <dsp:cNvPr id="0" name=""/>
        <dsp:cNvSpPr/>
      </dsp:nvSpPr>
      <dsp:spPr>
        <a:xfrm>
          <a:off x="398441" y="378975"/>
          <a:ext cx="2400492" cy="2400492"/>
        </a:xfrm>
        <a:custGeom>
          <a:avLst/>
          <a:gdLst/>
          <a:ahLst/>
          <a:cxnLst/>
          <a:rect l="0" t="0" r="0" b="0"/>
          <a:pathLst>
            <a:path>
              <a:moveTo>
                <a:pt x="1457111" y="2372683"/>
              </a:moveTo>
              <a:arcTo wR="1200246" hR="1200246" stAng="4658552" swAng="148289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59B763-1E27-4D35-807C-E133875ED111}">
      <dsp:nvSpPr>
        <dsp:cNvPr id="0" name=""/>
        <dsp:cNvSpPr/>
      </dsp:nvSpPr>
      <dsp:spPr>
        <a:xfrm>
          <a:off x="521034" y="2395663"/>
          <a:ext cx="744331" cy="309154"/>
        </a:xfrm>
        <a:prstGeom prst="round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b="1" kern="1200" dirty="0">
              <a:solidFill>
                <a:schemeClr val="tx1"/>
              </a:solidFill>
            </a:rPr>
            <a:t>任务</a:t>
          </a:r>
        </a:p>
      </dsp:txBody>
      <dsp:txXfrm>
        <a:off x="536126" y="2410755"/>
        <a:ext cx="714147" cy="278970"/>
      </dsp:txXfrm>
    </dsp:sp>
    <dsp:sp modelId="{1C2376CC-CFD1-42EA-8E4C-1DA24AC19921}">
      <dsp:nvSpPr>
        <dsp:cNvPr id="0" name=""/>
        <dsp:cNvSpPr/>
      </dsp:nvSpPr>
      <dsp:spPr>
        <a:xfrm>
          <a:off x="398441" y="378975"/>
          <a:ext cx="2400492" cy="2400492"/>
        </a:xfrm>
        <a:custGeom>
          <a:avLst/>
          <a:gdLst/>
          <a:ahLst/>
          <a:cxnLst/>
          <a:rect l="0" t="0" r="0" b="0"/>
          <a:pathLst>
            <a:path>
              <a:moveTo>
                <a:pt x="189516" y="1847560"/>
              </a:moveTo>
              <a:arcTo wR="1200246" hR="1200246" stAng="8841765" swAng="195247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1884C3-5C48-41EC-9A05-2D73CB312932}">
      <dsp:nvSpPr>
        <dsp:cNvPr id="0" name=""/>
        <dsp:cNvSpPr/>
      </dsp:nvSpPr>
      <dsp:spPr>
        <a:xfrm>
          <a:off x="117724" y="1048496"/>
          <a:ext cx="678923" cy="319658"/>
        </a:xfrm>
        <a:prstGeom prst="round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b="1" kern="1200" dirty="0">
              <a:solidFill>
                <a:schemeClr val="tx1"/>
              </a:solidFill>
            </a:rPr>
            <a:t>任务</a:t>
          </a:r>
        </a:p>
      </dsp:txBody>
      <dsp:txXfrm>
        <a:off x="133328" y="1064100"/>
        <a:ext cx="647715" cy="288450"/>
      </dsp:txXfrm>
    </dsp:sp>
    <dsp:sp modelId="{9D0F5277-F9ED-4154-B269-F440AEB7AE44}">
      <dsp:nvSpPr>
        <dsp:cNvPr id="0" name=""/>
        <dsp:cNvSpPr/>
      </dsp:nvSpPr>
      <dsp:spPr>
        <a:xfrm>
          <a:off x="398441" y="378975"/>
          <a:ext cx="2400492" cy="2400492"/>
        </a:xfrm>
        <a:custGeom>
          <a:avLst/>
          <a:gdLst/>
          <a:ahLst/>
          <a:cxnLst/>
          <a:rect l="0" t="0" r="0" b="0"/>
          <a:pathLst>
            <a:path>
              <a:moveTo>
                <a:pt x="219741" y="508002"/>
              </a:moveTo>
              <a:arcTo wR="1200246" hR="1200246" stAng="12913343" swAng="169043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280FE6-A104-468D-880C-8FA3CB8840D3}" type="datetimeFigureOut">
              <a:rPr lang="zh-CN" altLang="en-US" smtClean="0"/>
              <a:pPr/>
              <a:t>2020/6/4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E0B4C4-6BCD-41CF-90F1-4A6B021515D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7872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ppt模板0422a-35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285"/>
            <a:ext cx="9144000" cy="6857431"/>
          </a:xfrm>
          <a:prstGeom prst="rect">
            <a:avLst/>
          </a:prstGeom>
        </p:spPr>
      </p:pic>
      <p:sp>
        <p:nvSpPr>
          <p:cNvPr id="9" name="标题 1"/>
          <p:cNvSpPr>
            <a:spLocks noGrp="1"/>
          </p:cNvSpPr>
          <p:nvPr>
            <p:ph type="ctrTitle"/>
          </p:nvPr>
        </p:nvSpPr>
        <p:spPr>
          <a:xfrm>
            <a:off x="685800" y="4191005"/>
            <a:ext cx="7772400" cy="936104"/>
          </a:xfrm>
        </p:spPr>
        <p:txBody>
          <a:bodyPr anchor="t"/>
          <a:lstStyle>
            <a:lvl1pPr>
              <a:defRPr sz="4000" baseline="0">
                <a:solidFill>
                  <a:schemeClr val="tx2">
                    <a:lumMod val="50000"/>
                  </a:schemeClr>
                </a:solidFill>
                <a:latin typeface="+mj-lt"/>
                <a:ea typeface="微软雅黑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10" name="副标题 2"/>
          <p:cNvSpPr>
            <a:spLocks noGrp="1"/>
          </p:cNvSpPr>
          <p:nvPr>
            <p:ph type="subTitle" idx="1"/>
          </p:nvPr>
        </p:nvSpPr>
        <p:spPr>
          <a:xfrm>
            <a:off x="1371600" y="5238763"/>
            <a:ext cx="6400800" cy="69763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tx2">
                    <a:lumMod val="50000"/>
                  </a:schemeClr>
                </a:solidFill>
                <a:latin typeface="+mn-lt"/>
                <a:ea typeface="微软雅黑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 dirty="0"/>
          </a:p>
        </p:txBody>
      </p:sp>
      <p:sp>
        <p:nvSpPr>
          <p:cNvPr id="1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24596" y="6371168"/>
            <a:ext cx="2133600" cy="48683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10C85B-E869-48BD-9352-BDEFAEF696E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12" name="日期占位符 10"/>
          <p:cNvSpPr txBox="1">
            <a:spLocks/>
          </p:cNvSpPr>
          <p:nvPr userDrawn="1"/>
        </p:nvSpPr>
        <p:spPr>
          <a:xfrm>
            <a:off x="500034" y="6371168"/>
            <a:ext cx="2133600" cy="486833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>
              <a:defRPr/>
            </a:pPr>
            <a:fld id="{63570F90-E112-419F-AA24-1FC9F63A8C6E}" type="datetime1">
              <a:rPr lang="zh-CN" alt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pPr>
                <a:defRPr/>
              </a:pPr>
              <a:t>2020/6/4</a:t>
            </a:fld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ppt模板0422-3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285"/>
            <a:ext cx="9144000" cy="6857431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EB32-F9B7-4A26-A503-E0A0BBE82DBD}" type="datetimeFigureOut">
              <a:rPr lang="zh-CN" altLang="en-US" smtClean="0"/>
              <a:pPr/>
              <a:t>2020/6/4</a:t>
            </a:fld>
            <a:endParaRPr lang="zh-CN" altLang="en-US"/>
          </a:p>
        </p:txBody>
      </p:sp>
      <p:sp>
        <p:nvSpPr>
          <p:cNvPr id="8" name="日期占位符 3"/>
          <p:cNvSpPr txBox="1">
            <a:spLocks/>
          </p:cNvSpPr>
          <p:nvPr userDrawn="1"/>
        </p:nvSpPr>
        <p:spPr>
          <a:xfrm>
            <a:off x="457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819263-9080-417D-9D75-C07215E993FF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2020/6/4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685800" y="3861049"/>
            <a:ext cx="7772400" cy="936104"/>
          </a:xfrm>
        </p:spPr>
        <p:txBody>
          <a:bodyPr anchor="t"/>
          <a:lstStyle>
            <a:lvl1pPr>
              <a:defRPr sz="40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1371600" y="4869160"/>
            <a:ext cx="6400800" cy="69763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 dirty="0"/>
          </a:p>
        </p:txBody>
      </p:sp>
      <p:pic>
        <p:nvPicPr>
          <p:cNvPr id="10" name="Picture 2" descr="C:\Users\microsoft\Desktop\logo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9" y="59250"/>
            <a:ext cx="1541463" cy="797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日期占位符 3"/>
          <p:cNvSpPr txBox="1">
            <a:spLocks/>
          </p:cNvSpPr>
          <p:nvPr userDrawn="1"/>
        </p:nvSpPr>
        <p:spPr>
          <a:xfrm>
            <a:off x="357158" y="6371168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819263-9080-417D-9D75-C07215E993FF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2020/6/4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3158" y="6371168"/>
            <a:ext cx="2133600" cy="48683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10C85B-E869-48BD-9352-BDEFAEF696E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目录页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70"/>
            <a:ext cx="9144000" cy="6857431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785786" y="511242"/>
            <a:ext cx="1500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solidFill>
                  <a:srgbClr val="FF0000"/>
                </a:solidFill>
              </a:rPr>
              <a:t>c</a:t>
            </a:r>
            <a:r>
              <a:rPr lang="en-US" sz="1600" b="1" dirty="0">
                <a:solidFill>
                  <a:srgbClr val="FF0000"/>
                </a:solidFill>
              </a:rPr>
              <a:t>ontents</a:t>
            </a:r>
          </a:p>
          <a:p>
            <a:pPr algn="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kern="12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+mn-cs"/>
              </a:rPr>
              <a:t>目录</a:t>
            </a:r>
            <a:endParaRPr lang="en-US" altLang="zh-CN" sz="3200" b="1" kern="1200" dirty="0">
              <a:solidFill>
                <a:srgbClr val="FF0000"/>
              </a:solidFill>
              <a:latin typeface="黑体" pitchFamily="49" charset="-122"/>
              <a:ea typeface="黑体" pitchFamily="49" charset="-122"/>
              <a:cs typeface="+mn-cs"/>
            </a:endParaRPr>
          </a:p>
        </p:txBody>
      </p:sp>
      <p:sp>
        <p:nvSpPr>
          <p:cNvPr id="9" name="内容占位符 2"/>
          <p:cNvSpPr>
            <a:spLocks noGrp="1"/>
          </p:cNvSpPr>
          <p:nvPr>
            <p:ph idx="1"/>
          </p:nvPr>
        </p:nvSpPr>
        <p:spPr>
          <a:xfrm>
            <a:off x="2786050" y="2000241"/>
            <a:ext cx="5760640" cy="637243"/>
          </a:xfr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2800" kern="120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marL="0" indent="0"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1200" kern="120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宋体" charset="-122"/>
                <a:cs typeface="+mn-cs"/>
              </a:defRPr>
            </a:lvl2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</p:txBody>
      </p:sp>
      <p:sp>
        <p:nvSpPr>
          <p:cNvPr id="10" name="内容占位符 2"/>
          <p:cNvSpPr>
            <a:spLocks noGrp="1"/>
          </p:cNvSpPr>
          <p:nvPr>
            <p:ph idx="13"/>
          </p:nvPr>
        </p:nvSpPr>
        <p:spPr>
          <a:xfrm>
            <a:off x="2786050" y="3071812"/>
            <a:ext cx="5760640" cy="669795"/>
          </a:xfr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2800" kern="120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1200" kern="1200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宋体" charset="-122"/>
                <a:cs typeface="+mn-cs"/>
              </a:defRPr>
            </a:lvl2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</p:txBody>
      </p:sp>
      <p:sp>
        <p:nvSpPr>
          <p:cNvPr id="11" name="内容占位符 2"/>
          <p:cNvSpPr>
            <a:spLocks noGrp="1"/>
          </p:cNvSpPr>
          <p:nvPr>
            <p:ph idx="14"/>
          </p:nvPr>
        </p:nvSpPr>
        <p:spPr>
          <a:xfrm>
            <a:off x="2786050" y="4214819"/>
            <a:ext cx="5760640" cy="630909"/>
          </a:xfr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2800" kern="120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1200" kern="1200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宋体" charset="-122"/>
                <a:cs typeface="+mn-cs"/>
              </a:defRPr>
            </a:lvl2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</p:txBody>
      </p:sp>
      <p:sp>
        <p:nvSpPr>
          <p:cNvPr id="12" name="内容占位符 2"/>
          <p:cNvSpPr>
            <a:spLocks noGrp="1"/>
          </p:cNvSpPr>
          <p:nvPr>
            <p:ph idx="15"/>
          </p:nvPr>
        </p:nvSpPr>
        <p:spPr>
          <a:xfrm>
            <a:off x="2786050" y="5286388"/>
            <a:ext cx="5760640" cy="663461"/>
          </a:xfr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2800" kern="120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1200" kern="1200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宋体" charset="-122"/>
                <a:cs typeface="+mn-cs"/>
              </a:defRPr>
            </a:lvl2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</p:txBody>
      </p:sp>
      <p:sp>
        <p:nvSpPr>
          <p:cNvPr id="15" name="日期占位符 3"/>
          <p:cNvSpPr txBox="1">
            <a:spLocks/>
          </p:cNvSpPr>
          <p:nvPr userDrawn="1"/>
        </p:nvSpPr>
        <p:spPr>
          <a:xfrm>
            <a:off x="6096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819263-9080-417D-9D75-C07215E993FF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2020/6/4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灯片编号占位符 5"/>
          <p:cNvSpPr txBox="1">
            <a:spLocks/>
          </p:cNvSpPr>
          <p:nvPr userDrawn="1"/>
        </p:nvSpPr>
        <p:spPr>
          <a:xfrm>
            <a:off x="67056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0C85B-E869-48BD-9352-BDEFAEF696E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目录页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285"/>
            <a:ext cx="9144000" cy="6857431"/>
          </a:xfrm>
          <a:prstGeom prst="rect">
            <a:avLst/>
          </a:prstGeom>
        </p:spPr>
      </p:pic>
      <p:sp>
        <p:nvSpPr>
          <p:cNvPr id="18" name="内容占位符 2"/>
          <p:cNvSpPr>
            <a:spLocks noGrp="1"/>
          </p:cNvSpPr>
          <p:nvPr>
            <p:ph idx="1"/>
          </p:nvPr>
        </p:nvSpPr>
        <p:spPr>
          <a:xfrm>
            <a:off x="2786050" y="1991121"/>
            <a:ext cx="5760640" cy="944908"/>
          </a:xfr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zh-CN" altLang="en-US" sz="2800" kern="120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1200" kern="120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宋体" charset="-122"/>
                <a:cs typeface="+mn-cs"/>
              </a:defRPr>
            </a:lvl2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</p:txBody>
      </p:sp>
      <p:sp>
        <p:nvSpPr>
          <p:cNvPr id="19" name="内容占位符 2"/>
          <p:cNvSpPr>
            <a:spLocks noGrp="1"/>
          </p:cNvSpPr>
          <p:nvPr>
            <p:ph idx="13"/>
          </p:nvPr>
        </p:nvSpPr>
        <p:spPr>
          <a:xfrm>
            <a:off x="2786050" y="3134128"/>
            <a:ext cx="5760640" cy="893059"/>
          </a:xfr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zh-CN" altLang="en-US" sz="2800" kern="120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1200" kern="120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宋体" charset="-122"/>
                <a:cs typeface="+mn-cs"/>
              </a:defRPr>
            </a:lvl2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</p:txBody>
      </p:sp>
      <p:sp>
        <p:nvSpPr>
          <p:cNvPr id="20" name="内容占位符 2"/>
          <p:cNvSpPr>
            <a:spLocks noGrp="1"/>
          </p:cNvSpPr>
          <p:nvPr>
            <p:ph idx="14"/>
          </p:nvPr>
        </p:nvSpPr>
        <p:spPr>
          <a:xfrm>
            <a:off x="2786050" y="4181886"/>
            <a:ext cx="5760640" cy="936463"/>
          </a:xfr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zh-CN" altLang="en-US" sz="2800" kern="120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1200" kern="120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宋体" charset="-122"/>
                <a:cs typeface="+mn-cs"/>
              </a:defRPr>
            </a:lvl2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</p:txBody>
      </p:sp>
      <p:sp>
        <p:nvSpPr>
          <p:cNvPr id="21" name="内容占位符 2"/>
          <p:cNvSpPr>
            <a:spLocks noGrp="1"/>
          </p:cNvSpPr>
          <p:nvPr>
            <p:ph idx="15"/>
          </p:nvPr>
        </p:nvSpPr>
        <p:spPr>
          <a:xfrm>
            <a:off x="2786050" y="5229643"/>
            <a:ext cx="5760640" cy="1152128"/>
          </a:xfr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zh-CN" altLang="en-US" sz="2800" kern="120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1200" kern="120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宋体" charset="-122"/>
                <a:cs typeface="+mn-cs"/>
              </a:defRPr>
            </a:lvl2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</p:txBody>
      </p:sp>
      <p:sp>
        <p:nvSpPr>
          <p:cNvPr id="25" name="日期占位符 3"/>
          <p:cNvSpPr txBox="1">
            <a:spLocks/>
          </p:cNvSpPr>
          <p:nvPr userDrawn="1"/>
        </p:nvSpPr>
        <p:spPr>
          <a:xfrm>
            <a:off x="6096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819263-9080-417D-9D75-C07215E993FF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2020/6/4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灯片编号占位符 5"/>
          <p:cNvSpPr txBox="1">
            <a:spLocks/>
          </p:cNvSpPr>
          <p:nvPr userDrawn="1"/>
        </p:nvSpPr>
        <p:spPr>
          <a:xfrm>
            <a:off x="67056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0C85B-E869-48BD-9352-BDEFAEF696E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785786" y="511242"/>
            <a:ext cx="1500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solidFill>
                  <a:srgbClr val="FF0000"/>
                </a:solidFill>
              </a:rPr>
              <a:t>c</a:t>
            </a:r>
            <a:r>
              <a:rPr lang="en-US" sz="1600" b="1" dirty="0">
                <a:solidFill>
                  <a:srgbClr val="FF0000"/>
                </a:solidFill>
              </a:rPr>
              <a:t>ontents</a:t>
            </a:r>
          </a:p>
          <a:p>
            <a:pPr algn="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kern="12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+mn-cs"/>
              </a:rPr>
              <a:t>目录</a:t>
            </a:r>
            <a:endParaRPr lang="en-US" altLang="zh-CN" sz="3200" b="1" kern="1200" dirty="0">
              <a:solidFill>
                <a:srgbClr val="FF0000"/>
              </a:solidFill>
              <a:latin typeface="黑体" pitchFamily="49" charset="-122"/>
              <a:ea typeface="黑体" pitchFamily="49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ppt模板0422-3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285"/>
            <a:ext cx="9144000" cy="6857431"/>
          </a:xfrm>
          <a:prstGeom prst="rect">
            <a:avLst/>
          </a:prstGeom>
        </p:spPr>
      </p:pic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EB32-F9B7-4A26-A503-E0A0BBE82DBD}" type="datetimeFigureOut">
              <a:rPr lang="zh-CN" altLang="en-US" smtClean="0"/>
              <a:pPr/>
              <a:t>2020/6/4</a:t>
            </a:fld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65090-4BB1-4A02-9FC4-284B2E8ADF6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文本占位符 2"/>
          <p:cNvSpPr>
            <a:spLocks noGrp="1"/>
          </p:cNvSpPr>
          <p:nvPr>
            <p:ph type="body" idx="1"/>
          </p:nvPr>
        </p:nvSpPr>
        <p:spPr>
          <a:xfrm>
            <a:off x="2214546" y="3524251"/>
            <a:ext cx="5357850" cy="1063951"/>
          </a:xfrm>
        </p:spPr>
        <p:txBody>
          <a:bodyPr anchor="t"/>
          <a:lstStyle>
            <a:lvl1pPr marL="0" indent="0"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4000" kern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2" name="日期占位符 3"/>
          <p:cNvSpPr txBox="1">
            <a:spLocks/>
          </p:cNvSpPr>
          <p:nvPr userDrawn="1"/>
        </p:nvSpPr>
        <p:spPr>
          <a:xfrm>
            <a:off x="457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819263-9080-417D-9D75-C07215E993FF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2020/6/4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灯片编号占位符 5"/>
          <p:cNvSpPr txBox="1">
            <a:spLocks/>
          </p:cNvSpPr>
          <p:nvPr userDrawn="1"/>
        </p:nvSpPr>
        <p:spPr>
          <a:xfrm>
            <a:off x="6553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0C85B-E869-48BD-9352-BDEFAEF696E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ppt模板0422-3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285"/>
            <a:ext cx="9144000" cy="6857431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EB32-F9B7-4A26-A503-E0A0BBE82DBD}" type="datetimeFigureOut">
              <a:rPr lang="zh-CN" altLang="en-US" smtClean="0"/>
              <a:pPr/>
              <a:t>2020/6/4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65090-4BB1-4A02-9FC4-284B2E8ADF6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文本占位符 2"/>
          <p:cNvSpPr>
            <a:spLocks noGrp="1"/>
          </p:cNvSpPr>
          <p:nvPr>
            <p:ph type="body" idx="1"/>
          </p:nvPr>
        </p:nvSpPr>
        <p:spPr>
          <a:xfrm>
            <a:off x="2143108" y="3524251"/>
            <a:ext cx="5429288" cy="1063951"/>
          </a:xfrm>
        </p:spPr>
        <p:txBody>
          <a:bodyPr anchor="t"/>
          <a:lstStyle>
            <a:lvl1pPr marL="0" indent="0"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4000" kern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8" name="日期占位符 3"/>
          <p:cNvSpPr txBox="1">
            <a:spLocks/>
          </p:cNvSpPr>
          <p:nvPr userDrawn="1"/>
        </p:nvSpPr>
        <p:spPr>
          <a:xfrm>
            <a:off x="457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819263-9080-417D-9D75-C07215E993FF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2020/6/4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 txBox="1">
            <a:spLocks/>
          </p:cNvSpPr>
          <p:nvPr userDrawn="1"/>
        </p:nvSpPr>
        <p:spPr>
          <a:xfrm>
            <a:off x="6553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0C85B-E869-48BD-9352-BDEFAEF696E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EB32-F9B7-4A26-A503-E0A0BBE82DBD}" type="datetimeFigureOut">
              <a:rPr lang="zh-CN" altLang="en-US" smtClean="0"/>
              <a:pPr/>
              <a:t>2020/6/4</a:t>
            </a:fld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65090-4BB1-4A02-9FC4-284B2E8ADF6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5" name="Picture 2" descr="C:\Users\microsoft\Desktop\logo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90" y="226441"/>
            <a:ext cx="1214414" cy="628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直接连接符 12"/>
          <p:cNvCxnSpPr/>
          <p:nvPr userDrawn="1"/>
        </p:nvCxnSpPr>
        <p:spPr>
          <a:xfrm>
            <a:off x="450000" y="855117"/>
            <a:ext cx="8244000" cy="2116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标题 1"/>
          <p:cNvSpPr>
            <a:spLocks noGrp="1"/>
          </p:cNvSpPr>
          <p:nvPr>
            <p:ph type="title"/>
          </p:nvPr>
        </p:nvSpPr>
        <p:spPr>
          <a:xfrm>
            <a:off x="457201" y="186267"/>
            <a:ext cx="7067128" cy="641317"/>
          </a:xfrm>
        </p:spPr>
        <p:txBody>
          <a:bodyPr lIns="0" tIns="0" rIns="0" bIns="0" anchor="t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lang="zh-CN" altLang="en-US" sz="2400" kern="1200" dirty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15" name="内容占位符 2"/>
          <p:cNvSpPr>
            <a:spLocks noGrp="1"/>
          </p:cNvSpPr>
          <p:nvPr>
            <p:ph idx="1"/>
          </p:nvPr>
        </p:nvSpPr>
        <p:spPr>
          <a:xfrm>
            <a:off x="428596" y="1047733"/>
            <a:ext cx="8229600" cy="5143536"/>
          </a:xfrm>
        </p:spPr>
        <p:txBody>
          <a:bodyPr/>
          <a:lstStyle>
            <a:lvl1pPr>
              <a:defRPr sz="2000" b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>
              <a:defRPr sz="1800" b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2pPr>
            <a:lvl3pPr>
              <a:defRPr sz="1600" b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3pPr>
            <a:lvl4pPr>
              <a:defRPr sz="1400" b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4pPr>
            <a:lvl5pPr>
              <a:defRPr sz="1400" b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6" name="日期占位符 3"/>
          <p:cNvSpPr txBox="1">
            <a:spLocks/>
          </p:cNvSpPr>
          <p:nvPr userDrawn="1"/>
        </p:nvSpPr>
        <p:spPr>
          <a:xfrm>
            <a:off x="457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819263-9080-417D-9D75-C07215E993FF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2020/6/4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灯片编号占位符 5"/>
          <p:cNvSpPr txBox="1">
            <a:spLocks/>
          </p:cNvSpPr>
          <p:nvPr userDrawn="1"/>
        </p:nvSpPr>
        <p:spPr>
          <a:xfrm>
            <a:off x="6553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0C85B-E869-48BD-9352-BDEFAEF696E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EB32-F9B7-4A26-A503-E0A0BBE82DBD}" type="datetimeFigureOut">
              <a:rPr lang="zh-CN" altLang="en-US" smtClean="0"/>
              <a:pPr/>
              <a:t>2020/6/4</a:t>
            </a:fld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65090-4BB1-4A02-9FC4-284B2E8ADF6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8" name="Picture 2" descr="C:\Users\microsoft\Desktop\logo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90" y="226441"/>
            <a:ext cx="1214414" cy="628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直接连接符 8"/>
          <p:cNvCxnSpPr/>
          <p:nvPr userDrawn="1"/>
        </p:nvCxnSpPr>
        <p:spPr>
          <a:xfrm>
            <a:off x="450000" y="855117"/>
            <a:ext cx="8244000" cy="2116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457201" y="186267"/>
            <a:ext cx="7067128" cy="641317"/>
          </a:xfrm>
        </p:spPr>
        <p:txBody>
          <a:bodyPr lIns="0" tIns="0" rIns="0" bIns="0" anchor="t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lang="zh-CN" altLang="en-US" sz="2400" kern="1200" dirty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11" name="日期占位符 3"/>
          <p:cNvSpPr txBox="1">
            <a:spLocks/>
          </p:cNvSpPr>
          <p:nvPr userDrawn="1"/>
        </p:nvSpPr>
        <p:spPr>
          <a:xfrm>
            <a:off x="457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819263-9080-417D-9D75-C07215E993FF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2020/6/4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 txBox="1">
            <a:spLocks/>
          </p:cNvSpPr>
          <p:nvPr userDrawn="1"/>
        </p:nvSpPr>
        <p:spPr>
          <a:xfrm>
            <a:off x="6553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0C85B-E869-48BD-9352-BDEFAEF696E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BEB32-F9B7-4A26-A503-E0A0BBE82DBD}" type="datetimeFigureOut">
              <a:rPr lang="zh-CN" altLang="en-US" smtClean="0"/>
              <a:pPr/>
              <a:t>2020/6/4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465090-4BB1-4A02-9FC4-284B2E8ADF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14348" y="4286258"/>
            <a:ext cx="7772400" cy="857255"/>
          </a:xfrm>
        </p:spPr>
        <p:txBody>
          <a:bodyPr>
            <a:normAutofit/>
          </a:bodyPr>
          <a:lstStyle/>
          <a:p>
            <a:r>
              <a:rPr lang="en-US" altLang="zh-CN" dirty="0"/>
              <a:t>ACL </a:t>
            </a:r>
            <a:r>
              <a:rPr lang="zh-CN" altLang="en-US" dirty="0"/>
              <a:t>网络协程编程</a:t>
            </a:r>
          </a:p>
        </p:txBody>
      </p:sp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6429388" y="6381772"/>
            <a:ext cx="251863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北京二六三企业通信有限公司</a:t>
            </a:r>
          </a:p>
        </p:txBody>
      </p:sp>
      <p:sp>
        <p:nvSpPr>
          <p:cNvPr id="7" name="日期占位符 10"/>
          <p:cNvSpPr txBox="1">
            <a:spLocks/>
          </p:cNvSpPr>
          <p:nvPr/>
        </p:nvSpPr>
        <p:spPr>
          <a:xfrm>
            <a:off x="500034" y="6371168"/>
            <a:ext cx="2133600" cy="486833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>
              <a:defRPr/>
            </a:pPr>
            <a:fld id="{63570F90-E112-419F-AA24-1FC9F63A8C6E}" type="datetime1">
              <a:rPr lang="zh-CN" alt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pPr>
                <a:defRPr/>
              </a:pPr>
              <a:t>2020/6/4</a:t>
            </a:fld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协程的调度方式 </a:t>
            </a:r>
            <a:r>
              <a:rPr lang="en-US" altLang="zh-CN" dirty="0"/>
              <a:t>--- </a:t>
            </a:r>
            <a:r>
              <a:rPr lang="zh-CN" altLang="en-US" dirty="0"/>
              <a:t>设计原理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一、上下文切换</a:t>
            </a:r>
            <a:endParaRPr lang="en-US" altLang="zh-CN" dirty="0"/>
          </a:p>
          <a:p>
            <a:r>
              <a:rPr lang="zh-CN" altLang="en-US" sz="1600" dirty="0"/>
              <a:t>通过操作系统提供的 </a:t>
            </a:r>
            <a:r>
              <a:rPr lang="en-US" altLang="zh-CN" sz="1600" dirty="0"/>
              <a:t>API </a:t>
            </a:r>
            <a:r>
              <a:rPr lang="zh-CN" altLang="en-US" sz="1600" dirty="0"/>
              <a:t>完成：</a:t>
            </a:r>
            <a:r>
              <a:rPr lang="en-US" altLang="zh-CN" sz="1600" dirty="0" err="1"/>
              <a:t>getcontext</a:t>
            </a:r>
            <a:r>
              <a:rPr lang="zh-CN" altLang="en-US" sz="1600" dirty="0"/>
              <a:t>、</a:t>
            </a:r>
            <a:r>
              <a:rPr lang="en-US" altLang="zh-CN" sz="1600" dirty="0" err="1"/>
              <a:t>makecontext</a:t>
            </a:r>
            <a:r>
              <a:rPr lang="zh-CN" altLang="en-US" sz="1600" dirty="0"/>
              <a:t>、</a:t>
            </a:r>
            <a:r>
              <a:rPr lang="en-US" altLang="zh-CN" sz="1600" dirty="0" err="1"/>
              <a:t>swapcontext</a:t>
            </a:r>
            <a:r>
              <a:rPr lang="zh-CN" altLang="en-US" sz="1600" dirty="0"/>
              <a:t>、</a:t>
            </a:r>
            <a:r>
              <a:rPr lang="en-US" altLang="zh-CN" sz="1600" dirty="0" err="1"/>
              <a:t>setcontext</a:t>
            </a:r>
            <a:r>
              <a:rPr lang="zh-CN" altLang="en-US" sz="1600" dirty="0"/>
              <a:t>；</a:t>
            </a:r>
            <a:endParaRPr lang="en-US" altLang="zh-CN" sz="1600" dirty="0"/>
          </a:p>
          <a:p>
            <a:r>
              <a:rPr lang="zh-CN" altLang="en-US" sz="1600" dirty="0"/>
              <a:t>或 自己通过汇编语言来实现协程运行栈空间的切换</a:t>
            </a:r>
            <a:endParaRPr lang="en-US" altLang="zh-CN" sz="1600" dirty="0"/>
          </a:p>
          <a:p>
            <a:r>
              <a:rPr lang="zh-CN" altLang="en-US" sz="1600" dirty="0"/>
              <a:t>实现库举例：</a:t>
            </a:r>
            <a:r>
              <a:rPr lang="en-US" altLang="zh-CN" sz="1600" b="1" dirty="0" err="1"/>
              <a:t>libtask</a:t>
            </a:r>
            <a:r>
              <a:rPr lang="zh-CN" altLang="en-US" sz="1600" dirty="0"/>
              <a:t>，</a:t>
            </a:r>
            <a:r>
              <a:rPr lang="en-US" altLang="zh-CN" sz="1600" dirty="0"/>
              <a:t>boost</a:t>
            </a:r>
            <a:r>
              <a:rPr lang="zh-CN" altLang="en-US" sz="1600" dirty="0"/>
              <a:t>，</a:t>
            </a:r>
            <a:r>
              <a:rPr lang="en-US" altLang="zh-CN" sz="1600" dirty="0" err="1"/>
              <a:t>libgo</a:t>
            </a:r>
            <a:r>
              <a:rPr lang="zh-CN" altLang="en-US" sz="1600" dirty="0"/>
              <a:t>，</a:t>
            </a:r>
            <a:r>
              <a:rPr lang="en-US" altLang="zh-CN" sz="1600" dirty="0"/>
              <a:t> </a:t>
            </a:r>
            <a:r>
              <a:rPr lang="en-US" altLang="zh-CN" sz="1600" dirty="0" err="1"/>
              <a:t>libco</a:t>
            </a:r>
            <a:r>
              <a:rPr lang="zh-CN" altLang="en-US" sz="1600" dirty="0"/>
              <a:t>，</a:t>
            </a:r>
            <a:r>
              <a:rPr lang="en-US" altLang="zh-CN" sz="1600" dirty="0" err="1"/>
              <a:t>coroutine</a:t>
            </a:r>
            <a:r>
              <a:rPr lang="en-US" altLang="zh-CN" sz="1600" dirty="0"/>
              <a:t>  </a:t>
            </a:r>
            <a:r>
              <a:rPr lang="zh-CN" altLang="en-US" sz="1600" dirty="0"/>
              <a:t>等</a:t>
            </a:r>
            <a:endParaRPr lang="en-US" altLang="zh-CN" sz="1600" dirty="0"/>
          </a:p>
          <a:p>
            <a:endParaRPr lang="en-US" altLang="zh-CN" dirty="0"/>
          </a:p>
          <a:p>
            <a:r>
              <a:rPr lang="zh-CN" altLang="en-US" dirty="0"/>
              <a:t>二、信号跳转</a:t>
            </a:r>
            <a:endParaRPr lang="en-US" altLang="zh-CN" dirty="0"/>
          </a:p>
          <a:p>
            <a:r>
              <a:rPr lang="zh-CN" altLang="en-US" sz="1600" dirty="0"/>
              <a:t>通过系统提供的 </a:t>
            </a:r>
            <a:r>
              <a:rPr lang="en-US" altLang="zh-CN" sz="1600" dirty="0"/>
              <a:t>API </a:t>
            </a:r>
            <a:r>
              <a:rPr lang="zh-CN" altLang="en-US" sz="1600" dirty="0"/>
              <a:t>完成：</a:t>
            </a:r>
            <a:r>
              <a:rPr lang="en-US" altLang="zh-CN" sz="1600" dirty="0" err="1"/>
              <a:t>siglongjmp</a:t>
            </a:r>
            <a:r>
              <a:rPr lang="zh-CN" altLang="en-US" sz="1600" dirty="0"/>
              <a:t>、</a:t>
            </a:r>
            <a:r>
              <a:rPr lang="en-US" altLang="zh-CN" sz="1600" dirty="0" err="1"/>
              <a:t>longjmp</a:t>
            </a:r>
            <a:r>
              <a:rPr lang="zh-CN" altLang="en-US" sz="1600" dirty="0"/>
              <a:t>、</a:t>
            </a:r>
            <a:r>
              <a:rPr lang="en-US" altLang="zh-CN" sz="1600" dirty="0" err="1"/>
              <a:t>setjmp</a:t>
            </a:r>
            <a:r>
              <a:rPr lang="zh-CN" altLang="en-US" sz="1600" dirty="0"/>
              <a:t>、</a:t>
            </a:r>
            <a:r>
              <a:rPr lang="en-US" altLang="zh-CN" sz="1600" dirty="0" err="1"/>
              <a:t>sigsetjmp</a:t>
            </a:r>
            <a:r>
              <a:rPr lang="en-US" altLang="zh-CN" sz="1600" dirty="0"/>
              <a:t> </a:t>
            </a:r>
            <a:r>
              <a:rPr lang="zh-CN" altLang="en-US" sz="1600" dirty="0"/>
              <a:t>等</a:t>
            </a:r>
            <a:endParaRPr lang="en-US" altLang="zh-CN" sz="1600" dirty="0"/>
          </a:p>
          <a:p>
            <a:r>
              <a:rPr lang="zh-CN" altLang="en-US" sz="1600" dirty="0"/>
              <a:t>实现库举例：</a:t>
            </a:r>
            <a:r>
              <a:rPr lang="en-US" altLang="zh-CN" sz="1600" b="1" dirty="0" err="1"/>
              <a:t>libmill</a:t>
            </a:r>
            <a:r>
              <a:rPr lang="zh-CN" altLang="en-US" sz="1600" dirty="0"/>
              <a:t>，</a:t>
            </a:r>
            <a:r>
              <a:rPr lang="en-US" altLang="zh-CN" sz="1600" dirty="0" err="1"/>
              <a:t>st</a:t>
            </a:r>
            <a:r>
              <a:rPr lang="en-US" altLang="zh-CN" sz="1600" dirty="0"/>
              <a:t> </a:t>
            </a:r>
            <a:r>
              <a:rPr lang="zh-CN" altLang="en-US" sz="1600" dirty="0"/>
              <a:t>，</a:t>
            </a:r>
            <a:r>
              <a:rPr lang="en-US" altLang="zh-CN" sz="1600" dirty="0" err="1"/>
              <a:t>coroutine</a:t>
            </a:r>
            <a:r>
              <a:rPr lang="en-US" altLang="zh-CN" sz="1600" dirty="0"/>
              <a:t> </a:t>
            </a:r>
            <a:r>
              <a:rPr lang="zh-CN" altLang="en-US" sz="1600" dirty="0"/>
              <a:t>等</a:t>
            </a:r>
            <a:endParaRPr lang="en-US" altLang="zh-CN" sz="1600" dirty="0"/>
          </a:p>
          <a:p>
            <a:pPr marL="457200" lvl="1" indent="0"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613432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协程挂起与唤醒 </a:t>
            </a:r>
            <a:r>
              <a:rPr lang="en-US" altLang="zh-CN" dirty="0"/>
              <a:t>--- </a:t>
            </a:r>
            <a:r>
              <a:rPr lang="zh-CN" altLang="en-US" sz="2000" dirty="0"/>
              <a:t>设计要点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zh-CN" altLang="en-US" dirty="0"/>
              <a:t>一、协程挂起方式</a:t>
            </a:r>
            <a:endParaRPr lang="en-US" altLang="zh-CN" dirty="0"/>
          </a:p>
          <a:p>
            <a:r>
              <a:rPr lang="en-US" altLang="zh-CN" sz="1900" dirty="0"/>
              <a:t>1</a:t>
            </a:r>
            <a:r>
              <a:rPr lang="zh-CN" altLang="en-US" sz="1900" dirty="0"/>
              <a:t>、主动让出 </a:t>
            </a:r>
            <a:r>
              <a:rPr lang="en-US" altLang="zh-CN" sz="1900" dirty="0"/>
              <a:t>CPU </a:t>
            </a:r>
            <a:r>
              <a:rPr lang="zh-CN" altLang="en-US" sz="1900" dirty="0"/>
              <a:t>控制权</a:t>
            </a:r>
            <a:endParaRPr lang="en-US" altLang="zh-CN" sz="1900" dirty="0"/>
          </a:p>
          <a:p>
            <a:r>
              <a:rPr lang="zh-CN" altLang="en-US" sz="1500" dirty="0"/>
              <a:t>当前运行的协程通过调用 </a:t>
            </a:r>
            <a:r>
              <a:rPr lang="en-US" altLang="zh-CN" sz="1500" dirty="0" err="1"/>
              <a:t>acl_fiber_yield</a:t>
            </a:r>
            <a:r>
              <a:rPr lang="en-US" altLang="zh-CN" sz="1500" dirty="0"/>
              <a:t> </a:t>
            </a:r>
            <a:r>
              <a:rPr lang="zh-CN" altLang="en-US" sz="1500" dirty="0"/>
              <a:t>主动让出 </a:t>
            </a:r>
            <a:r>
              <a:rPr lang="en-US" altLang="zh-CN" sz="1500" dirty="0"/>
              <a:t>CPU </a:t>
            </a:r>
            <a:r>
              <a:rPr lang="zh-CN" altLang="en-US" sz="1500" dirty="0"/>
              <a:t>控制权，协程调度器调用别的协程</a:t>
            </a:r>
            <a:endParaRPr lang="en-US" altLang="zh-CN" sz="1500" dirty="0"/>
          </a:p>
          <a:p>
            <a:r>
              <a:rPr lang="en-US" altLang="zh-CN" sz="1900" dirty="0"/>
              <a:t>2</a:t>
            </a:r>
            <a:r>
              <a:rPr lang="zh-CN" altLang="en-US" sz="1900" dirty="0"/>
              <a:t>、指定休眠时间，主动让出</a:t>
            </a:r>
            <a:r>
              <a:rPr lang="en-US" altLang="zh-CN" sz="1900" dirty="0"/>
              <a:t>CPU</a:t>
            </a:r>
            <a:r>
              <a:rPr lang="zh-CN" altLang="en-US" sz="1900" dirty="0"/>
              <a:t>控制权</a:t>
            </a:r>
            <a:endParaRPr lang="en-US" altLang="zh-CN" sz="1900" dirty="0"/>
          </a:p>
          <a:p>
            <a:r>
              <a:rPr lang="zh-CN" altLang="en-US" sz="1500" dirty="0"/>
              <a:t>当前运行的协程通过调用 </a:t>
            </a:r>
            <a:r>
              <a:rPr lang="en-US" altLang="zh-CN" sz="1500" dirty="0" err="1"/>
              <a:t>acl_fiber_sleep</a:t>
            </a:r>
            <a:r>
              <a:rPr lang="en-US" altLang="zh-CN" sz="1500" dirty="0"/>
              <a:t> </a:t>
            </a:r>
            <a:r>
              <a:rPr lang="zh-CN" altLang="en-US" sz="1500" dirty="0"/>
              <a:t>使当前协程休眠指定时间</a:t>
            </a:r>
            <a:endParaRPr lang="en-US" altLang="zh-CN" sz="1500" dirty="0"/>
          </a:p>
          <a:p>
            <a:r>
              <a:rPr lang="en-US" altLang="zh-CN" sz="1900" dirty="0"/>
              <a:t>3</a:t>
            </a:r>
            <a:r>
              <a:rPr lang="zh-CN" altLang="en-US" sz="1900" dirty="0"/>
              <a:t>、</a:t>
            </a:r>
            <a:r>
              <a:rPr lang="en-US" altLang="zh-CN" sz="1900" dirty="0"/>
              <a:t>IO</a:t>
            </a:r>
            <a:r>
              <a:rPr lang="zh-CN" altLang="en-US" sz="1900" dirty="0"/>
              <a:t>阻塞被挂起</a:t>
            </a:r>
            <a:endParaRPr lang="en-US" altLang="zh-CN" sz="1900" dirty="0"/>
          </a:p>
          <a:p>
            <a:r>
              <a:rPr lang="zh-CN" altLang="en-US" sz="1500" dirty="0"/>
              <a:t>当前运行的协程等待</a:t>
            </a:r>
            <a:r>
              <a:rPr lang="en-US" altLang="zh-CN" sz="1500" dirty="0"/>
              <a:t>IO</a:t>
            </a:r>
            <a:r>
              <a:rPr lang="zh-CN" altLang="en-US" sz="1500" dirty="0"/>
              <a:t>完成时，需要将自身挂起</a:t>
            </a:r>
            <a:endParaRPr lang="en-US" altLang="zh-CN" sz="1500" dirty="0"/>
          </a:p>
          <a:p>
            <a:r>
              <a:rPr lang="en-US" altLang="zh-CN" sz="1900" dirty="0"/>
              <a:t>4</a:t>
            </a:r>
            <a:r>
              <a:rPr lang="zh-CN" altLang="en-US" sz="1900" dirty="0"/>
              <a:t>、等待协程锁被挂起</a:t>
            </a:r>
            <a:endParaRPr lang="en-US" altLang="zh-CN" sz="1900" dirty="0"/>
          </a:p>
          <a:p>
            <a:r>
              <a:rPr lang="en-US" altLang="zh-CN" sz="1900" dirty="0"/>
              <a:t>5</a:t>
            </a:r>
            <a:r>
              <a:rPr lang="zh-CN" altLang="en-US" sz="1900" dirty="0"/>
              <a:t>、等待协程信号量被挂起</a:t>
            </a:r>
            <a:endParaRPr lang="en-US" altLang="zh-CN" sz="1900" dirty="0"/>
          </a:p>
          <a:p>
            <a:pPr marL="0" indent="0">
              <a:buNone/>
            </a:pPr>
            <a:endParaRPr lang="en-US" altLang="zh-CN" sz="1600" dirty="0"/>
          </a:p>
          <a:p>
            <a:r>
              <a:rPr lang="zh-CN" altLang="en-US" dirty="0"/>
              <a:t>二、协程唤醒方式</a:t>
            </a:r>
            <a:endParaRPr lang="en-US" altLang="zh-CN" dirty="0"/>
          </a:p>
          <a:p>
            <a:r>
              <a:rPr lang="en-US" altLang="zh-CN" sz="1900" dirty="0"/>
              <a:t>1</a:t>
            </a:r>
            <a:r>
              <a:rPr lang="zh-CN" altLang="en-US" sz="1900" dirty="0"/>
              <a:t>、主动 </a:t>
            </a:r>
            <a:r>
              <a:rPr lang="en-US" altLang="zh-CN" sz="1900" dirty="0"/>
              <a:t>yield </a:t>
            </a:r>
            <a:r>
              <a:rPr lang="zh-CN" altLang="en-US" sz="1900" dirty="0"/>
              <a:t>的协程又重新获得 </a:t>
            </a:r>
            <a:r>
              <a:rPr lang="en-US" altLang="zh-CN" sz="1900" dirty="0"/>
              <a:t>CPU </a:t>
            </a:r>
            <a:r>
              <a:rPr lang="zh-CN" altLang="en-US" sz="1900" dirty="0"/>
              <a:t>控制权</a:t>
            </a:r>
            <a:endParaRPr lang="en-US" altLang="zh-CN" sz="1900" dirty="0"/>
          </a:p>
          <a:p>
            <a:r>
              <a:rPr lang="en-US" altLang="zh-CN" sz="1900" dirty="0"/>
              <a:t>2</a:t>
            </a:r>
            <a:r>
              <a:rPr lang="zh-CN" altLang="en-US" sz="1900" dirty="0"/>
              <a:t>、处于休眠状态的协程时间到达</a:t>
            </a:r>
            <a:endParaRPr lang="en-US" altLang="zh-CN" sz="1900" dirty="0"/>
          </a:p>
          <a:p>
            <a:r>
              <a:rPr lang="en-US" altLang="zh-CN" sz="1900" dirty="0"/>
              <a:t>3</a:t>
            </a:r>
            <a:r>
              <a:rPr lang="zh-CN" altLang="en-US" sz="1900" dirty="0"/>
              <a:t>、因</a:t>
            </a:r>
            <a:r>
              <a:rPr lang="en-US" altLang="zh-CN" sz="1900" dirty="0"/>
              <a:t>IO</a:t>
            </a:r>
            <a:r>
              <a:rPr lang="zh-CN" altLang="en-US" sz="1900" dirty="0"/>
              <a:t>阻塞而被挂起的协程因</a:t>
            </a:r>
            <a:r>
              <a:rPr lang="en-US" altLang="zh-CN" sz="1900" dirty="0"/>
              <a:t>IO</a:t>
            </a:r>
            <a:r>
              <a:rPr lang="zh-CN" altLang="en-US" sz="1900" dirty="0"/>
              <a:t>准备好而被唤醒</a:t>
            </a:r>
            <a:endParaRPr lang="en-US" altLang="zh-CN" sz="1900" dirty="0"/>
          </a:p>
          <a:p>
            <a:r>
              <a:rPr lang="en-US" altLang="zh-CN" sz="1900" dirty="0"/>
              <a:t>4</a:t>
            </a:r>
            <a:r>
              <a:rPr lang="zh-CN" altLang="en-US" sz="1900" dirty="0"/>
              <a:t>、获得协程锁被唤醒</a:t>
            </a:r>
            <a:endParaRPr lang="en-US" altLang="zh-CN" sz="1900" dirty="0"/>
          </a:p>
          <a:p>
            <a:r>
              <a:rPr lang="en-US" altLang="zh-CN" sz="1900" dirty="0"/>
              <a:t>5</a:t>
            </a:r>
            <a:r>
              <a:rPr lang="zh-CN" altLang="en-US" sz="1900" dirty="0"/>
              <a:t>、获得协程信号量被唤醒</a:t>
            </a:r>
            <a:endParaRPr lang="en-US" altLang="zh-CN" sz="1900" dirty="0"/>
          </a:p>
          <a:p>
            <a:endParaRPr lang="en-US" altLang="zh-CN" sz="1800" dirty="0"/>
          </a:p>
          <a:p>
            <a:r>
              <a:rPr lang="zh-CN" altLang="en-US" sz="1800" dirty="0"/>
              <a:t>示例参考：</a:t>
            </a:r>
            <a:endParaRPr lang="en-US" altLang="zh-CN" sz="1800" dirty="0"/>
          </a:p>
          <a:p>
            <a:r>
              <a:rPr lang="en-US" altLang="zh-CN" sz="1500" dirty="0"/>
              <a:t>1</a:t>
            </a:r>
            <a:r>
              <a:rPr lang="zh-CN" altLang="en-US" sz="1500" dirty="0"/>
              <a:t>、</a:t>
            </a:r>
            <a:r>
              <a:rPr lang="en-US" altLang="zh-CN" sz="1500" dirty="0"/>
              <a:t>yield </a:t>
            </a:r>
            <a:r>
              <a:rPr lang="zh-CN" altLang="en-US" sz="1500" dirty="0"/>
              <a:t>方式：</a:t>
            </a:r>
            <a:r>
              <a:rPr lang="en-US" altLang="zh-CN" sz="1500" dirty="0" err="1"/>
              <a:t>acl</a:t>
            </a:r>
            <a:r>
              <a:rPr lang="en-US" altLang="zh-CN" sz="1500" dirty="0"/>
              <a:t>/</a:t>
            </a:r>
            <a:r>
              <a:rPr lang="en-US" altLang="zh-CN" sz="1500" dirty="0" err="1"/>
              <a:t>lib_fiber</a:t>
            </a:r>
            <a:r>
              <a:rPr lang="en-US" altLang="zh-CN" sz="1500" dirty="0"/>
              <a:t>/samples/fiber</a:t>
            </a:r>
          </a:p>
          <a:p>
            <a:r>
              <a:rPr lang="en-US" altLang="zh-CN" sz="1500" dirty="0"/>
              <a:t>2</a:t>
            </a:r>
            <a:r>
              <a:rPr lang="zh-CN" altLang="en-US" sz="1500" dirty="0"/>
              <a:t>、</a:t>
            </a:r>
            <a:r>
              <a:rPr lang="en-US" altLang="zh-CN" sz="1500" dirty="0"/>
              <a:t>sleep </a:t>
            </a:r>
            <a:r>
              <a:rPr lang="zh-CN" altLang="en-US" sz="1500" dirty="0"/>
              <a:t>方式：</a:t>
            </a:r>
            <a:r>
              <a:rPr lang="en-US" altLang="zh-CN" sz="1500" dirty="0" err="1"/>
              <a:t>acl</a:t>
            </a:r>
            <a:r>
              <a:rPr lang="en-US" altLang="zh-CN" sz="1500" dirty="0"/>
              <a:t>/</a:t>
            </a:r>
            <a:r>
              <a:rPr lang="en-US" altLang="zh-CN" sz="1500" dirty="0" err="1"/>
              <a:t>lib_fiber</a:t>
            </a:r>
            <a:r>
              <a:rPr lang="en-US" altLang="zh-CN" sz="1500" dirty="0"/>
              <a:t>/samples/sleep</a:t>
            </a:r>
          </a:p>
          <a:p>
            <a:r>
              <a:rPr lang="en-US" altLang="zh-CN" sz="1500" dirty="0"/>
              <a:t>3</a:t>
            </a:r>
            <a:r>
              <a:rPr lang="zh-CN" altLang="en-US" sz="1500" dirty="0"/>
              <a:t>、</a:t>
            </a:r>
            <a:r>
              <a:rPr lang="en-US" altLang="zh-CN" sz="1500" dirty="0"/>
              <a:t>IO </a:t>
            </a:r>
            <a:r>
              <a:rPr lang="zh-CN" altLang="en-US" sz="1500" dirty="0"/>
              <a:t>方式：</a:t>
            </a:r>
            <a:r>
              <a:rPr lang="en-US" altLang="zh-CN" sz="1500" dirty="0" err="1"/>
              <a:t>acl</a:t>
            </a:r>
            <a:r>
              <a:rPr lang="en-US" altLang="zh-CN" sz="1500" dirty="0"/>
              <a:t>/</a:t>
            </a:r>
            <a:r>
              <a:rPr lang="en-US" altLang="zh-CN" sz="1500" dirty="0" err="1"/>
              <a:t>lib_fiber</a:t>
            </a:r>
            <a:r>
              <a:rPr lang="en-US" altLang="zh-CN" sz="1500" dirty="0"/>
              <a:t>/samples/select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687613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6707422-5534-4849-8833-F05529B19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协程切换过程 </a:t>
            </a:r>
            <a:r>
              <a:rPr lang="en-US" altLang="zh-CN" dirty="0"/>
              <a:t>--- </a:t>
            </a:r>
            <a:r>
              <a:rPr lang="zh-CN" altLang="en-US" sz="2000" dirty="0"/>
              <a:t>设计原理</a:t>
            </a:r>
            <a:endParaRPr kumimoji="1" lang="zh-CN" altLang="en-US" dirty="0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36C2B3B0-1C73-A041-B279-32A39FB39671}"/>
              </a:ext>
            </a:extLst>
          </p:cNvPr>
          <p:cNvSpPr/>
          <p:nvPr/>
        </p:nvSpPr>
        <p:spPr>
          <a:xfrm>
            <a:off x="3779913" y="3068960"/>
            <a:ext cx="864096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1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准备就绪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8F2A9287-75F8-2F41-9442-DB07158E3BBD}"/>
              </a:ext>
            </a:extLst>
          </p:cNvPr>
          <p:cNvSpPr/>
          <p:nvPr/>
        </p:nvSpPr>
        <p:spPr>
          <a:xfrm>
            <a:off x="2339753" y="3068960"/>
            <a:ext cx="1080120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1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协程创建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5B022D57-72BE-5A4B-B01C-16705CC73CC5}"/>
              </a:ext>
            </a:extLst>
          </p:cNvPr>
          <p:cNvSpPr/>
          <p:nvPr/>
        </p:nvSpPr>
        <p:spPr>
          <a:xfrm>
            <a:off x="5076057" y="3068960"/>
            <a:ext cx="864096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1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协程运行</a:t>
            </a:r>
          </a:p>
        </p:txBody>
      </p:sp>
      <p:cxnSp>
        <p:nvCxnSpPr>
          <p:cNvPr id="9" name="直线箭头连接符 8">
            <a:extLst>
              <a:ext uri="{FF2B5EF4-FFF2-40B4-BE49-F238E27FC236}">
                <a16:creationId xmlns:a16="http://schemas.microsoft.com/office/drawing/2014/main" id="{F11D925A-7C02-9543-941E-D2EA9B7E7196}"/>
              </a:ext>
            </a:extLst>
          </p:cNvPr>
          <p:cNvCxnSpPr>
            <a:cxnSpLocks/>
            <a:stCxn id="6" idx="3"/>
            <a:endCxn id="4" idx="1"/>
          </p:cNvCxnSpPr>
          <p:nvPr/>
        </p:nvCxnSpPr>
        <p:spPr>
          <a:xfrm>
            <a:off x="3419873" y="3212976"/>
            <a:ext cx="36004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线箭头连接符 10">
            <a:extLst>
              <a:ext uri="{FF2B5EF4-FFF2-40B4-BE49-F238E27FC236}">
                <a16:creationId xmlns:a16="http://schemas.microsoft.com/office/drawing/2014/main" id="{B306919E-D682-8749-AE8C-982376DFCC4F}"/>
              </a:ext>
            </a:extLst>
          </p:cNvPr>
          <p:cNvCxnSpPr>
            <a:cxnSpLocks/>
            <a:stCxn id="4" idx="3"/>
            <a:endCxn id="7" idx="1"/>
          </p:cNvCxnSpPr>
          <p:nvPr/>
        </p:nvCxnSpPr>
        <p:spPr>
          <a:xfrm>
            <a:off x="4644009" y="3212976"/>
            <a:ext cx="43204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>
            <a:extLst>
              <a:ext uri="{FF2B5EF4-FFF2-40B4-BE49-F238E27FC236}">
                <a16:creationId xmlns:a16="http://schemas.microsoft.com/office/drawing/2014/main" id="{4479A011-4478-5B4A-8F99-8792EB1EA988}"/>
              </a:ext>
            </a:extLst>
          </p:cNvPr>
          <p:cNvSpPr/>
          <p:nvPr/>
        </p:nvSpPr>
        <p:spPr>
          <a:xfrm>
            <a:off x="5076057" y="2492896"/>
            <a:ext cx="864096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1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协程挂起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C46D30C6-FA7D-994A-89C4-03AFAEB93570}"/>
              </a:ext>
            </a:extLst>
          </p:cNvPr>
          <p:cNvSpPr/>
          <p:nvPr/>
        </p:nvSpPr>
        <p:spPr>
          <a:xfrm>
            <a:off x="5076928" y="3645024"/>
            <a:ext cx="864096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1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协程退出</a:t>
            </a:r>
          </a:p>
        </p:txBody>
      </p:sp>
      <p:cxnSp>
        <p:nvCxnSpPr>
          <p:cNvPr id="28" name="直线箭头连接符 27">
            <a:extLst>
              <a:ext uri="{FF2B5EF4-FFF2-40B4-BE49-F238E27FC236}">
                <a16:creationId xmlns:a16="http://schemas.microsoft.com/office/drawing/2014/main" id="{CA4594F7-88BF-D348-9C9B-2038164D6F47}"/>
              </a:ext>
            </a:extLst>
          </p:cNvPr>
          <p:cNvCxnSpPr>
            <a:stCxn id="7" idx="2"/>
            <a:endCxn id="26" idx="0"/>
          </p:cNvCxnSpPr>
          <p:nvPr/>
        </p:nvCxnSpPr>
        <p:spPr>
          <a:xfrm>
            <a:off x="5508105" y="3356992"/>
            <a:ext cx="871" cy="2880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线箭头连接符 29">
            <a:extLst>
              <a:ext uri="{FF2B5EF4-FFF2-40B4-BE49-F238E27FC236}">
                <a16:creationId xmlns:a16="http://schemas.microsoft.com/office/drawing/2014/main" id="{AE16EA83-E61E-4A46-AF99-210BF3F1BD68}"/>
              </a:ext>
            </a:extLst>
          </p:cNvPr>
          <p:cNvCxnSpPr>
            <a:stCxn id="7" idx="0"/>
            <a:endCxn id="25" idx="2"/>
          </p:cNvCxnSpPr>
          <p:nvPr/>
        </p:nvCxnSpPr>
        <p:spPr>
          <a:xfrm flipV="1">
            <a:off x="5508105" y="2780928"/>
            <a:ext cx="0" cy="2880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肘形连接符 31">
            <a:extLst>
              <a:ext uri="{FF2B5EF4-FFF2-40B4-BE49-F238E27FC236}">
                <a16:creationId xmlns:a16="http://schemas.microsoft.com/office/drawing/2014/main" id="{EC1174F2-1210-8441-A33A-85143A230743}"/>
              </a:ext>
            </a:extLst>
          </p:cNvPr>
          <p:cNvCxnSpPr>
            <a:cxnSpLocks/>
            <a:stCxn id="25" idx="1"/>
            <a:endCxn id="4" idx="0"/>
          </p:cNvCxnSpPr>
          <p:nvPr/>
        </p:nvCxnSpPr>
        <p:spPr>
          <a:xfrm rot="10800000" flipV="1">
            <a:off x="4211961" y="2636912"/>
            <a:ext cx="864096" cy="432048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矩形 33">
            <a:extLst>
              <a:ext uri="{FF2B5EF4-FFF2-40B4-BE49-F238E27FC236}">
                <a16:creationId xmlns:a16="http://schemas.microsoft.com/office/drawing/2014/main" id="{1FE150D8-BAEE-524D-91E2-D2F9FDB3BFF9}"/>
              </a:ext>
            </a:extLst>
          </p:cNvPr>
          <p:cNvSpPr/>
          <p:nvPr/>
        </p:nvSpPr>
        <p:spPr>
          <a:xfrm>
            <a:off x="2123728" y="2204864"/>
            <a:ext cx="4176464" cy="2016224"/>
          </a:xfrm>
          <a:prstGeom prst="rect">
            <a:avLst/>
          </a:prstGeom>
          <a:noFill/>
          <a:ln w="12700">
            <a:prstDash val="lgDash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CN" altLang="en-US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632344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E291B76-E2D0-5942-ACD0-A0FAE705EA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协程</a:t>
            </a:r>
            <a:r>
              <a:rPr lang="en-US" altLang="zh-CN" dirty="0"/>
              <a:t>IO</a:t>
            </a:r>
            <a:r>
              <a:rPr lang="zh-CN" altLang="en-US" dirty="0"/>
              <a:t>切换过程 </a:t>
            </a:r>
            <a:r>
              <a:rPr lang="en-US" altLang="zh-CN" dirty="0"/>
              <a:t>--- </a:t>
            </a:r>
            <a:r>
              <a:rPr lang="zh-CN" altLang="en-US" sz="2000" dirty="0"/>
              <a:t>设计原理</a:t>
            </a:r>
            <a:endParaRPr kumimoji="1" lang="zh-CN" altLang="en-US" dirty="0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460E87B0-0692-D74E-AD0F-A2E39FC3676B}"/>
              </a:ext>
            </a:extLst>
          </p:cNvPr>
          <p:cNvSpPr/>
          <p:nvPr/>
        </p:nvSpPr>
        <p:spPr>
          <a:xfrm>
            <a:off x="3563888" y="1772816"/>
            <a:ext cx="936104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100" dirty="0"/>
              <a:t>注册读事件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261ECE10-A737-B74A-A39B-5F6135F89683}"/>
              </a:ext>
            </a:extLst>
          </p:cNvPr>
          <p:cNvSpPr/>
          <p:nvPr/>
        </p:nvSpPr>
        <p:spPr>
          <a:xfrm>
            <a:off x="1979712" y="1772816"/>
            <a:ext cx="936104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100" dirty="0"/>
              <a:t>准备读数据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4517F4CD-D890-FD42-B82A-F976A342DEE1}"/>
              </a:ext>
            </a:extLst>
          </p:cNvPr>
          <p:cNvSpPr/>
          <p:nvPr/>
        </p:nvSpPr>
        <p:spPr>
          <a:xfrm>
            <a:off x="5148064" y="1772816"/>
            <a:ext cx="936104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100" dirty="0"/>
              <a:t>挂起协程</a:t>
            </a:r>
          </a:p>
        </p:txBody>
      </p:sp>
      <p:cxnSp>
        <p:nvCxnSpPr>
          <p:cNvPr id="7" name="直线箭头连接符 6">
            <a:extLst>
              <a:ext uri="{FF2B5EF4-FFF2-40B4-BE49-F238E27FC236}">
                <a16:creationId xmlns:a16="http://schemas.microsoft.com/office/drawing/2014/main" id="{31D32F6B-53B9-3049-BF7D-AF598FD268A2}"/>
              </a:ext>
            </a:extLst>
          </p:cNvPr>
          <p:cNvCxnSpPr>
            <a:cxnSpLocks/>
            <a:stCxn id="5" idx="3"/>
            <a:endCxn id="4" idx="1"/>
          </p:cNvCxnSpPr>
          <p:nvPr/>
        </p:nvCxnSpPr>
        <p:spPr>
          <a:xfrm>
            <a:off x="2915816" y="1916832"/>
            <a:ext cx="64807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线箭头连接符 7">
            <a:extLst>
              <a:ext uri="{FF2B5EF4-FFF2-40B4-BE49-F238E27FC236}">
                <a16:creationId xmlns:a16="http://schemas.microsoft.com/office/drawing/2014/main" id="{4D7B9A00-8752-0747-B374-780190A52052}"/>
              </a:ext>
            </a:extLst>
          </p:cNvPr>
          <p:cNvCxnSpPr>
            <a:cxnSpLocks/>
            <a:stCxn id="4" idx="3"/>
            <a:endCxn id="6" idx="1"/>
          </p:cNvCxnSpPr>
          <p:nvPr/>
        </p:nvCxnSpPr>
        <p:spPr>
          <a:xfrm>
            <a:off x="4499992" y="1916832"/>
            <a:ext cx="64807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:a16="http://schemas.microsoft.com/office/drawing/2014/main" id="{147BBF68-9089-8543-8299-AAD0BFD354D4}"/>
              </a:ext>
            </a:extLst>
          </p:cNvPr>
          <p:cNvSpPr/>
          <p:nvPr/>
        </p:nvSpPr>
        <p:spPr>
          <a:xfrm>
            <a:off x="1619672" y="1268760"/>
            <a:ext cx="4824536" cy="3528392"/>
          </a:xfrm>
          <a:prstGeom prst="rect">
            <a:avLst/>
          </a:prstGeom>
          <a:noFill/>
          <a:ln w="12700">
            <a:prstDash val="lgDash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70F4F5E7-4D46-814C-81A4-EA48898690DC}"/>
              </a:ext>
            </a:extLst>
          </p:cNvPr>
          <p:cNvSpPr/>
          <p:nvPr/>
        </p:nvSpPr>
        <p:spPr>
          <a:xfrm>
            <a:off x="5148064" y="2492896"/>
            <a:ext cx="936104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100" dirty="0"/>
              <a:t>唤醒协程</a:t>
            </a:r>
          </a:p>
        </p:txBody>
      </p:sp>
      <p:cxnSp>
        <p:nvCxnSpPr>
          <p:cNvPr id="18" name="直线箭头连接符 17">
            <a:extLst>
              <a:ext uri="{FF2B5EF4-FFF2-40B4-BE49-F238E27FC236}">
                <a16:creationId xmlns:a16="http://schemas.microsoft.com/office/drawing/2014/main" id="{901193D3-5F66-0047-8677-84464485CB55}"/>
              </a:ext>
            </a:extLst>
          </p:cNvPr>
          <p:cNvCxnSpPr>
            <a:cxnSpLocks/>
            <a:stCxn id="6" idx="2"/>
            <a:endCxn id="17" idx="0"/>
          </p:cNvCxnSpPr>
          <p:nvPr/>
        </p:nvCxnSpPr>
        <p:spPr>
          <a:xfrm>
            <a:off x="5616116" y="2060848"/>
            <a:ext cx="0" cy="43204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>
            <a:extLst>
              <a:ext uri="{FF2B5EF4-FFF2-40B4-BE49-F238E27FC236}">
                <a16:creationId xmlns:a16="http://schemas.microsoft.com/office/drawing/2014/main" id="{3F8AE0E8-C864-6546-B1A3-11C3E1EFC09F}"/>
              </a:ext>
            </a:extLst>
          </p:cNvPr>
          <p:cNvSpPr/>
          <p:nvPr/>
        </p:nvSpPr>
        <p:spPr>
          <a:xfrm>
            <a:off x="3563888" y="2492896"/>
            <a:ext cx="936104" cy="28803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100" dirty="0"/>
              <a:t>取消读事件</a:t>
            </a:r>
          </a:p>
        </p:txBody>
      </p:sp>
      <p:cxnSp>
        <p:nvCxnSpPr>
          <p:cNvPr id="24" name="直线箭头连接符 23">
            <a:extLst>
              <a:ext uri="{FF2B5EF4-FFF2-40B4-BE49-F238E27FC236}">
                <a16:creationId xmlns:a16="http://schemas.microsoft.com/office/drawing/2014/main" id="{E3D3C080-88C0-3F4B-9210-C96E4745E03E}"/>
              </a:ext>
            </a:extLst>
          </p:cNvPr>
          <p:cNvCxnSpPr>
            <a:cxnSpLocks/>
            <a:stCxn id="17" idx="1"/>
            <a:endCxn id="23" idx="3"/>
          </p:cNvCxnSpPr>
          <p:nvPr/>
        </p:nvCxnSpPr>
        <p:spPr>
          <a:xfrm flipH="1">
            <a:off x="4499992" y="2636912"/>
            <a:ext cx="64807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>
            <a:extLst>
              <a:ext uri="{FF2B5EF4-FFF2-40B4-BE49-F238E27FC236}">
                <a16:creationId xmlns:a16="http://schemas.microsoft.com/office/drawing/2014/main" id="{BE69E6FA-97D4-E941-853E-C95A1F66A2D3}"/>
              </a:ext>
            </a:extLst>
          </p:cNvPr>
          <p:cNvSpPr/>
          <p:nvPr/>
        </p:nvSpPr>
        <p:spPr>
          <a:xfrm>
            <a:off x="1979712" y="2492896"/>
            <a:ext cx="936104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100" dirty="0"/>
              <a:t>读数据</a:t>
            </a:r>
          </a:p>
        </p:txBody>
      </p:sp>
      <p:cxnSp>
        <p:nvCxnSpPr>
          <p:cNvPr id="30" name="直线箭头连接符 29">
            <a:extLst>
              <a:ext uri="{FF2B5EF4-FFF2-40B4-BE49-F238E27FC236}">
                <a16:creationId xmlns:a16="http://schemas.microsoft.com/office/drawing/2014/main" id="{B873744E-2F59-8A4D-9298-E2622BF09266}"/>
              </a:ext>
            </a:extLst>
          </p:cNvPr>
          <p:cNvCxnSpPr>
            <a:cxnSpLocks/>
            <a:stCxn id="23" idx="1"/>
            <a:endCxn id="29" idx="3"/>
          </p:cNvCxnSpPr>
          <p:nvPr/>
        </p:nvCxnSpPr>
        <p:spPr>
          <a:xfrm flipH="1">
            <a:off x="2915816" y="2636912"/>
            <a:ext cx="64807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线箭头连接符 45">
            <a:extLst>
              <a:ext uri="{FF2B5EF4-FFF2-40B4-BE49-F238E27FC236}">
                <a16:creationId xmlns:a16="http://schemas.microsoft.com/office/drawing/2014/main" id="{0551C6B4-80E4-C44E-8042-C3DF8475CB48}"/>
              </a:ext>
            </a:extLst>
          </p:cNvPr>
          <p:cNvCxnSpPr>
            <a:cxnSpLocks/>
            <a:stCxn id="29" idx="2"/>
            <a:endCxn id="50" idx="0"/>
          </p:cNvCxnSpPr>
          <p:nvPr/>
        </p:nvCxnSpPr>
        <p:spPr>
          <a:xfrm>
            <a:off x="2447764" y="2780928"/>
            <a:ext cx="0" cy="48728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矩形 48">
            <a:extLst>
              <a:ext uri="{FF2B5EF4-FFF2-40B4-BE49-F238E27FC236}">
                <a16:creationId xmlns:a16="http://schemas.microsoft.com/office/drawing/2014/main" id="{048668D0-88D2-D44D-AA52-7924B98A64B6}"/>
              </a:ext>
            </a:extLst>
          </p:cNvPr>
          <p:cNvSpPr/>
          <p:nvPr/>
        </p:nvSpPr>
        <p:spPr>
          <a:xfrm>
            <a:off x="3563888" y="3268216"/>
            <a:ext cx="936104" cy="28803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100" dirty="0"/>
              <a:t>注册读事件</a:t>
            </a: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id="{31DCE444-5AB8-6147-9DA0-3346942FE889}"/>
              </a:ext>
            </a:extLst>
          </p:cNvPr>
          <p:cNvSpPr/>
          <p:nvPr/>
        </p:nvSpPr>
        <p:spPr>
          <a:xfrm>
            <a:off x="1979712" y="3268216"/>
            <a:ext cx="936104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100" dirty="0"/>
              <a:t>准备读数据</a:t>
            </a:r>
          </a:p>
        </p:txBody>
      </p:sp>
      <p:sp>
        <p:nvSpPr>
          <p:cNvPr id="51" name="矩形 50">
            <a:extLst>
              <a:ext uri="{FF2B5EF4-FFF2-40B4-BE49-F238E27FC236}">
                <a16:creationId xmlns:a16="http://schemas.microsoft.com/office/drawing/2014/main" id="{E4A3B1E6-6BA2-C340-A560-00F3DD7457B3}"/>
              </a:ext>
            </a:extLst>
          </p:cNvPr>
          <p:cNvSpPr/>
          <p:nvPr/>
        </p:nvSpPr>
        <p:spPr>
          <a:xfrm>
            <a:off x="5148064" y="3268216"/>
            <a:ext cx="936104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100" dirty="0"/>
              <a:t>挂起协程</a:t>
            </a:r>
          </a:p>
        </p:txBody>
      </p:sp>
      <p:cxnSp>
        <p:nvCxnSpPr>
          <p:cNvPr id="52" name="直线箭头连接符 51">
            <a:extLst>
              <a:ext uri="{FF2B5EF4-FFF2-40B4-BE49-F238E27FC236}">
                <a16:creationId xmlns:a16="http://schemas.microsoft.com/office/drawing/2014/main" id="{54C6B257-FBEE-B64E-8AB9-E6DAB4978ABD}"/>
              </a:ext>
            </a:extLst>
          </p:cNvPr>
          <p:cNvCxnSpPr>
            <a:cxnSpLocks/>
            <a:stCxn id="50" idx="3"/>
            <a:endCxn id="49" idx="1"/>
          </p:cNvCxnSpPr>
          <p:nvPr/>
        </p:nvCxnSpPr>
        <p:spPr>
          <a:xfrm>
            <a:off x="2915816" y="3412232"/>
            <a:ext cx="64807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线箭头连接符 52">
            <a:extLst>
              <a:ext uri="{FF2B5EF4-FFF2-40B4-BE49-F238E27FC236}">
                <a16:creationId xmlns:a16="http://schemas.microsoft.com/office/drawing/2014/main" id="{99A1C4AD-FD9E-8F4B-8687-480504839A60}"/>
              </a:ext>
            </a:extLst>
          </p:cNvPr>
          <p:cNvCxnSpPr>
            <a:cxnSpLocks/>
            <a:stCxn id="49" idx="3"/>
            <a:endCxn id="51" idx="1"/>
          </p:cNvCxnSpPr>
          <p:nvPr/>
        </p:nvCxnSpPr>
        <p:spPr>
          <a:xfrm>
            <a:off x="4499992" y="3412232"/>
            <a:ext cx="64807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矩形 55">
            <a:extLst>
              <a:ext uri="{FF2B5EF4-FFF2-40B4-BE49-F238E27FC236}">
                <a16:creationId xmlns:a16="http://schemas.microsoft.com/office/drawing/2014/main" id="{01809714-EB5E-6D4C-A246-97BD319CEE51}"/>
              </a:ext>
            </a:extLst>
          </p:cNvPr>
          <p:cNvSpPr/>
          <p:nvPr/>
        </p:nvSpPr>
        <p:spPr>
          <a:xfrm>
            <a:off x="5148064" y="4005064"/>
            <a:ext cx="936104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100" dirty="0"/>
              <a:t>唤醒协程</a:t>
            </a:r>
          </a:p>
        </p:txBody>
      </p:sp>
      <p:sp>
        <p:nvSpPr>
          <p:cNvPr id="57" name="矩形 56">
            <a:extLst>
              <a:ext uri="{FF2B5EF4-FFF2-40B4-BE49-F238E27FC236}">
                <a16:creationId xmlns:a16="http://schemas.microsoft.com/office/drawing/2014/main" id="{366C930C-ADE1-5241-B3BB-F116C8B04A96}"/>
              </a:ext>
            </a:extLst>
          </p:cNvPr>
          <p:cNvSpPr/>
          <p:nvPr/>
        </p:nvSpPr>
        <p:spPr>
          <a:xfrm>
            <a:off x="3563888" y="4005064"/>
            <a:ext cx="936104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100" dirty="0"/>
              <a:t>取消读事件</a:t>
            </a:r>
          </a:p>
        </p:txBody>
      </p:sp>
      <p:cxnSp>
        <p:nvCxnSpPr>
          <p:cNvPr id="58" name="直线箭头连接符 57">
            <a:extLst>
              <a:ext uri="{FF2B5EF4-FFF2-40B4-BE49-F238E27FC236}">
                <a16:creationId xmlns:a16="http://schemas.microsoft.com/office/drawing/2014/main" id="{AE03A8BA-4B8C-674F-83D1-8E60669BCCC6}"/>
              </a:ext>
            </a:extLst>
          </p:cNvPr>
          <p:cNvCxnSpPr>
            <a:cxnSpLocks/>
            <a:stCxn id="56" idx="1"/>
            <a:endCxn id="57" idx="3"/>
          </p:cNvCxnSpPr>
          <p:nvPr/>
        </p:nvCxnSpPr>
        <p:spPr>
          <a:xfrm flipH="1">
            <a:off x="4499992" y="4149080"/>
            <a:ext cx="64807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矩形 58">
            <a:extLst>
              <a:ext uri="{FF2B5EF4-FFF2-40B4-BE49-F238E27FC236}">
                <a16:creationId xmlns:a16="http://schemas.microsoft.com/office/drawing/2014/main" id="{8DD435BB-9D9C-7F40-925C-80F90F70940C}"/>
              </a:ext>
            </a:extLst>
          </p:cNvPr>
          <p:cNvSpPr/>
          <p:nvPr/>
        </p:nvSpPr>
        <p:spPr>
          <a:xfrm>
            <a:off x="1979712" y="4005064"/>
            <a:ext cx="936104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100" dirty="0"/>
              <a:t>读数据</a:t>
            </a:r>
          </a:p>
        </p:txBody>
      </p:sp>
      <p:cxnSp>
        <p:nvCxnSpPr>
          <p:cNvPr id="60" name="直线箭头连接符 59">
            <a:extLst>
              <a:ext uri="{FF2B5EF4-FFF2-40B4-BE49-F238E27FC236}">
                <a16:creationId xmlns:a16="http://schemas.microsoft.com/office/drawing/2014/main" id="{1A79AED1-6B14-C946-A86E-D891576E1F35}"/>
              </a:ext>
            </a:extLst>
          </p:cNvPr>
          <p:cNvCxnSpPr>
            <a:cxnSpLocks/>
            <a:stCxn id="57" idx="1"/>
            <a:endCxn id="59" idx="3"/>
          </p:cNvCxnSpPr>
          <p:nvPr/>
        </p:nvCxnSpPr>
        <p:spPr>
          <a:xfrm flipH="1">
            <a:off x="2915816" y="4149080"/>
            <a:ext cx="64807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线箭头连接符 60">
            <a:extLst>
              <a:ext uri="{FF2B5EF4-FFF2-40B4-BE49-F238E27FC236}">
                <a16:creationId xmlns:a16="http://schemas.microsoft.com/office/drawing/2014/main" id="{4F5BBD78-033A-014E-B789-8F2C165272D2}"/>
              </a:ext>
            </a:extLst>
          </p:cNvPr>
          <p:cNvCxnSpPr>
            <a:cxnSpLocks/>
            <a:stCxn id="51" idx="2"/>
            <a:endCxn id="56" idx="0"/>
          </p:cNvCxnSpPr>
          <p:nvPr/>
        </p:nvCxnSpPr>
        <p:spPr>
          <a:xfrm>
            <a:off x="5616116" y="3556248"/>
            <a:ext cx="0" cy="44881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矩形 63">
            <a:extLst>
              <a:ext uri="{FF2B5EF4-FFF2-40B4-BE49-F238E27FC236}">
                <a16:creationId xmlns:a16="http://schemas.microsoft.com/office/drawing/2014/main" id="{D65A66A2-4ACE-CD4D-ADE1-A1EDE66A863D}"/>
              </a:ext>
            </a:extLst>
          </p:cNvPr>
          <p:cNvSpPr/>
          <p:nvPr/>
        </p:nvSpPr>
        <p:spPr>
          <a:xfrm>
            <a:off x="3131841" y="1484797"/>
            <a:ext cx="1800197" cy="3096330"/>
          </a:xfrm>
          <a:prstGeom prst="rect">
            <a:avLst/>
          </a:prstGeom>
          <a:noFill/>
          <a:ln w="12700">
            <a:solidFill>
              <a:srgbClr val="0070C0"/>
            </a:solidFill>
            <a:prstDash val="lgDashDot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5" name="矩形 64">
            <a:extLst>
              <a:ext uri="{FF2B5EF4-FFF2-40B4-BE49-F238E27FC236}">
                <a16:creationId xmlns:a16="http://schemas.microsoft.com/office/drawing/2014/main" id="{E00E5AB6-D59A-4B41-B34B-A02A29BADC72}"/>
              </a:ext>
            </a:extLst>
          </p:cNvPr>
          <p:cNvSpPr/>
          <p:nvPr/>
        </p:nvSpPr>
        <p:spPr>
          <a:xfrm>
            <a:off x="3347864" y="2276885"/>
            <a:ext cx="1368152" cy="1512154"/>
          </a:xfrm>
          <a:prstGeom prst="rect">
            <a:avLst/>
          </a:prstGeom>
          <a:noFill/>
          <a:ln w="12700">
            <a:solidFill>
              <a:srgbClr val="0070C0"/>
            </a:solidFill>
            <a:prstDash val="lgDashDot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7" name="椭圆 66">
            <a:extLst>
              <a:ext uri="{FF2B5EF4-FFF2-40B4-BE49-F238E27FC236}">
                <a16:creationId xmlns:a16="http://schemas.microsoft.com/office/drawing/2014/main" id="{90A5FC98-FC04-9449-98F4-BD343A6C8A99}"/>
              </a:ext>
            </a:extLst>
          </p:cNvPr>
          <p:cNvSpPr/>
          <p:nvPr/>
        </p:nvSpPr>
        <p:spPr>
          <a:xfrm>
            <a:off x="5940152" y="2276872"/>
            <a:ext cx="288032" cy="288032"/>
          </a:xfrm>
          <a:prstGeom prst="ellipse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zh-CN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  <a:endParaRPr kumimoji="1" lang="zh-CN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8" name="椭圆 67">
            <a:extLst>
              <a:ext uri="{FF2B5EF4-FFF2-40B4-BE49-F238E27FC236}">
                <a16:creationId xmlns:a16="http://schemas.microsoft.com/office/drawing/2014/main" id="{5F23F316-8C50-1142-9375-BC50C765B2AC}"/>
              </a:ext>
            </a:extLst>
          </p:cNvPr>
          <p:cNvSpPr/>
          <p:nvPr/>
        </p:nvSpPr>
        <p:spPr>
          <a:xfrm>
            <a:off x="5940152" y="2998115"/>
            <a:ext cx="288032" cy="288032"/>
          </a:xfrm>
          <a:prstGeom prst="ellipse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zh-CN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  <a:endParaRPr kumimoji="1" lang="zh-CN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9" name="椭圆 68">
            <a:extLst>
              <a:ext uri="{FF2B5EF4-FFF2-40B4-BE49-F238E27FC236}">
                <a16:creationId xmlns:a16="http://schemas.microsoft.com/office/drawing/2014/main" id="{8F5C24D7-6C8C-3F4B-8BCE-6A5E1BEA4E09}"/>
              </a:ext>
            </a:extLst>
          </p:cNvPr>
          <p:cNvSpPr/>
          <p:nvPr/>
        </p:nvSpPr>
        <p:spPr>
          <a:xfrm>
            <a:off x="3846749" y="1501565"/>
            <a:ext cx="288032" cy="288032"/>
          </a:xfrm>
          <a:prstGeom prst="ellipse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zh-CN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kumimoji="1" lang="zh-CN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0" name="椭圆 69">
            <a:extLst>
              <a:ext uri="{FF2B5EF4-FFF2-40B4-BE49-F238E27FC236}">
                <a16:creationId xmlns:a16="http://schemas.microsoft.com/office/drawing/2014/main" id="{9617B9B2-8AEF-4A41-8F2B-B383F9FA416B}"/>
              </a:ext>
            </a:extLst>
          </p:cNvPr>
          <p:cNvSpPr/>
          <p:nvPr/>
        </p:nvSpPr>
        <p:spPr>
          <a:xfrm>
            <a:off x="3846749" y="2213992"/>
            <a:ext cx="288032" cy="288032"/>
          </a:xfrm>
          <a:prstGeom prst="ellipse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zh-CN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endParaRPr kumimoji="1" lang="zh-CN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1" name="椭圆 70">
            <a:extLst>
              <a:ext uri="{FF2B5EF4-FFF2-40B4-BE49-F238E27FC236}">
                <a16:creationId xmlns:a16="http://schemas.microsoft.com/office/drawing/2014/main" id="{AB1EC222-17B2-2A41-AD6C-BF89A27A20FE}"/>
              </a:ext>
            </a:extLst>
          </p:cNvPr>
          <p:cNvSpPr/>
          <p:nvPr/>
        </p:nvSpPr>
        <p:spPr>
          <a:xfrm>
            <a:off x="3846749" y="3007060"/>
            <a:ext cx="288032" cy="288032"/>
          </a:xfrm>
          <a:prstGeom prst="ellipse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zh-CN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  <a:endParaRPr kumimoji="1" lang="zh-CN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965829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协程切换方式 </a:t>
            </a:r>
            <a:r>
              <a:rPr lang="en-US" altLang="zh-CN" dirty="0"/>
              <a:t>--- </a:t>
            </a:r>
            <a:r>
              <a:rPr lang="zh-CN" altLang="en-US" sz="2000" dirty="0"/>
              <a:t>设计原理</a:t>
            </a:r>
          </a:p>
        </p:txBody>
      </p:sp>
      <p:sp>
        <p:nvSpPr>
          <p:cNvPr id="74" name="文本框 73"/>
          <p:cNvSpPr txBox="1"/>
          <p:nvPr/>
        </p:nvSpPr>
        <p:spPr>
          <a:xfrm>
            <a:off x="3092892" y="5450227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/>
              <a:t>环形切换的切换效率更高</a:t>
            </a:r>
          </a:p>
        </p:txBody>
      </p:sp>
      <p:graphicFrame>
        <p:nvGraphicFramePr>
          <p:cNvPr id="75" name="内容占位符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5148505"/>
              </p:ext>
            </p:extLst>
          </p:nvPr>
        </p:nvGraphicFramePr>
        <p:xfrm>
          <a:off x="4945640" y="1340768"/>
          <a:ext cx="3207271" cy="3096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7" name="圆角矩形 76"/>
          <p:cNvSpPr/>
          <p:nvPr/>
        </p:nvSpPr>
        <p:spPr>
          <a:xfrm>
            <a:off x="1979712" y="1592320"/>
            <a:ext cx="720080" cy="288032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solidFill>
                  <a:schemeClr val="tx1"/>
                </a:solidFill>
              </a:rPr>
              <a:t>任务</a:t>
            </a:r>
          </a:p>
        </p:txBody>
      </p:sp>
      <p:sp>
        <p:nvSpPr>
          <p:cNvPr id="78" name="圆角矩形 77"/>
          <p:cNvSpPr/>
          <p:nvPr/>
        </p:nvSpPr>
        <p:spPr>
          <a:xfrm>
            <a:off x="1979712" y="3661091"/>
            <a:ext cx="720080" cy="304360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solidFill>
                  <a:schemeClr val="tx1"/>
                </a:solidFill>
              </a:rPr>
              <a:t>任务</a:t>
            </a:r>
          </a:p>
        </p:txBody>
      </p:sp>
      <p:sp>
        <p:nvSpPr>
          <p:cNvPr id="79" name="圆角矩形 78"/>
          <p:cNvSpPr/>
          <p:nvPr/>
        </p:nvSpPr>
        <p:spPr>
          <a:xfrm>
            <a:off x="733372" y="2641709"/>
            <a:ext cx="720080" cy="261155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solidFill>
                  <a:schemeClr val="tx1"/>
                </a:solidFill>
              </a:rPr>
              <a:t>任务</a:t>
            </a:r>
          </a:p>
        </p:txBody>
      </p:sp>
      <p:sp>
        <p:nvSpPr>
          <p:cNvPr id="80" name="圆角矩形 79"/>
          <p:cNvSpPr/>
          <p:nvPr/>
        </p:nvSpPr>
        <p:spPr>
          <a:xfrm>
            <a:off x="3428265" y="2638089"/>
            <a:ext cx="720080" cy="261155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solidFill>
                  <a:schemeClr val="tx1"/>
                </a:solidFill>
              </a:rPr>
              <a:t>任务</a:t>
            </a:r>
          </a:p>
        </p:txBody>
      </p:sp>
      <p:sp>
        <p:nvSpPr>
          <p:cNvPr id="81" name="流程图: 联系 80"/>
          <p:cNvSpPr/>
          <p:nvPr/>
        </p:nvSpPr>
        <p:spPr>
          <a:xfrm>
            <a:off x="1907704" y="2533698"/>
            <a:ext cx="936104" cy="477179"/>
          </a:xfrm>
          <a:prstGeom prst="flowChartConnector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solidFill>
                  <a:schemeClr val="tx1"/>
                </a:solidFill>
              </a:rPr>
              <a:t>调度原点</a:t>
            </a:r>
          </a:p>
        </p:txBody>
      </p:sp>
      <p:cxnSp>
        <p:nvCxnSpPr>
          <p:cNvPr id="82" name="直接箭头连接符 81"/>
          <p:cNvCxnSpPr/>
          <p:nvPr/>
        </p:nvCxnSpPr>
        <p:spPr>
          <a:xfrm>
            <a:off x="2503364" y="1952360"/>
            <a:ext cx="0" cy="504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接箭头连接符 82"/>
          <p:cNvCxnSpPr/>
          <p:nvPr/>
        </p:nvCxnSpPr>
        <p:spPr>
          <a:xfrm>
            <a:off x="2499916" y="3109052"/>
            <a:ext cx="0" cy="432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箭头连接符 83"/>
          <p:cNvCxnSpPr/>
          <p:nvPr/>
        </p:nvCxnSpPr>
        <p:spPr>
          <a:xfrm flipV="1">
            <a:off x="2195736" y="3104488"/>
            <a:ext cx="0" cy="432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箭头连接符 84"/>
          <p:cNvCxnSpPr/>
          <p:nvPr/>
        </p:nvCxnSpPr>
        <p:spPr>
          <a:xfrm flipV="1">
            <a:off x="2211760" y="1952360"/>
            <a:ext cx="0" cy="504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箭头连接符 85"/>
          <p:cNvCxnSpPr/>
          <p:nvPr/>
        </p:nvCxnSpPr>
        <p:spPr>
          <a:xfrm flipV="1">
            <a:off x="2865394" y="2638089"/>
            <a:ext cx="373604" cy="31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箭头连接符 86"/>
          <p:cNvCxnSpPr/>
          <p:nvPr/>
        </p:nvCxnSpPr>
        <p:spPr>
          <a:xfrm flipH="1">
            <a:off x="2843808" y="2888940"/>
            <a:ext cx="3736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接箭头连接符 87"/>
          <p:cNvCxnSpPr/>
          <p:nvPr/>
        </p:nvCxnSpPr>
        <p:spPr>
          <a:xfrm flipH="1">
            <a:off x="1512514" y="2902864"/>
            <a:ext cx="40875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接箭头连接符 88"/>
          <p:cNvCxnSpPr/>
          <p:nvPr/>
        </p:nvCxnSpPr>
        <p:spPr>
          <a:xfrm>
            <a:off x="1512514" y="2638089"/>
            <a:ext cx="4379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文本框 89"/>
          <p:cNvSpPr txBox="1"/>
          <p:nvPr/>
        </p:nvSpPr>
        <p:spPr>
          <a:xfrm>
            <a:off x="1793945" y="4532325"/>
            <a:ext cx="1298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星形切换</a:t>
            </a:r>
          </a:p>
        </p:txBody>
      </p:sp>
      <p:sp>
        <p:nvSpPr>
          <p:cNvPr id="91" name="文本框 90"/>
          <p:cNvSpPr txBox="1"/>
          <p:nvPr/>
        </p:nvSpPr>
        <p:spPr>
          <a:xfrm>
            <a:off x="6084168" y="4558469"/>
            <a:ext cx="1298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环形切换</a:t>
            </a:r>
          </a:p>
        </p:txBody>
      </p:sp>
      <p:sp>
        <p:nvSpPr>
          <p:cNvPr id="92" name="流程图: 联系 91"/>
          <p:cNvSpPr/>
          <p:nvPr/>
        </p:nvSpPr>
        <p:spPr>
          <a:xfrm>
            <a:off x="6084168" y="2627309"/>
            <a:ext cx="936104" cy="477179"/>
          </a:xfrm>
          <a:prstGeom prst="flowChartConnector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solidFill>
                  <a:schemeClr val="tx1"/>
                </a:solidFill>
              </a:rPr>
              <a:t>调度原点</a:t>
            </a:r>
          </a:p>
        </p:txBody>
      </p:sp>
      <p:cxnSp>
        <p:nvCxnSpPr>
          <p:cNvPr id="99" name="直接箭头连接符 98"/>
          <p:cNvCxnSpPr/>
          <p:nvPr/>
        </p:nvCxnSpPr>
        <p:spPr>
          <a:xfrm>
            <a:off x="5796136" y="2627309"/>
            <a:ext cx="288032" cy="141357"/>
          </a:xfrm>
          <a:prstGeom prst="straightConnector1">
            <a:avLst/>
          </a:prstGeom>
          <a:ln>
            <a:prstDash val="dash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箭头连接符 100"/>
          <p:cNvCxnSpPr/>
          <p:nvPr/>
        </p:nvCxnSpPr>
        <p:spPr>
          <a:xfrm>
            <a:off x="6549276" y="1952360"/>
            <a:ext cx="0" cy="504056"/>
          </a:xfrm>
          <a:prstGeom prst="straightConnector1">
            <a:avLst/>
          </a:prstGeom>
          <a:ln>
            <a:prstDash val="dash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接箭头连接符 102"/>
          <p:cNvCxnSpPr/>
          <p:nvPr/>
        </p:nvCxnSpPr>
        <p:spPr>
          <a:xfrm flipV="1">
            <a:off x="7020272" y="2533698"/>
            <a:ext cx="288032" cy="164289"/>
          </a:xfrm>
          <a:prstGeom prst="straightConnector1">
            <a:avLst/>
          </a:prstGeom>
          <a:ln>
            <a:prstDash val="dash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接箭头连接符 104"/>
          <p:cNvCxnSpPr/>
          <p:nvPr/>
        </p:nvCxnSpPr>
        <p:spPr>
          <a:xfrm>
            <a:off x="6823249" y="3275381"/>
            <a:ext cx="277424" cy="385710"/>
          </a:xfrm>
          <a:prstGeom prst="straightConnector1">
            <a:avLst/>
          </a:prstGeom>
          <a:ln>
            <a:prstDash val="dash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接箭头连接符 106"/>
          <p:cNvCxnSpPr/>
          <p:nvPr/>
        </p:nvCxnSpPr>
        <p:spPr>
          <a:xfrm flipH="1">
            <a:off x="6084168" y="3275381"/>
            <a:ext cx="216024" cy="351533"/>
          </a:xfrm>
          <a:prstGeom prst="straightConnector1">
            <a:avLst/>
          </a:prstGeom>
          <a:ln>
            <a:prstDash val="dash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>
            <a:extLst>
              <a:ext uri="{FF2B5EF4-FFF2-40B4-BE49-F238E27FC236}">
                <a16:creationId xmlns:a16="http://schemas.microsoft.com/office/drawing/2014/main" id="{5701ED6A-5BEB-8243-9AC5-55C76B79715D}"/>
              </a:ext>
            </a:extLst>
          </p:cNvPr>
          <p:cNvSpPr/>
          <p:nvPr/>
        </p:nvSpPr>
        <p:spPr>
          <a:xfrm>
            <a:off x="539553" y="1268760"/>
            <a:ext cx="7704856" cy="3744416"/>
          </a:xfrm>
          <a:prstGeom prst="rect">
            <a:avLst/>
          </a:prstGeom>
          <a:noFill/>
          <a:ln w="12700">
            <a:prstDash val="lgDash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035869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网络协程调度 </a:t>
            </a:r>
            <a:r>
              <a:rPr lang="en-US" altLang="zh-CN" dirty="0"/>
              <a:t>--- </a:t>
            </a:r>
            <a:r>
              <a:rPr lang="zh-CN" altLang="en-US" sz="2000" dirty="0"/>
              <a:t>设计原理</a:t>
            </a:r>
          </a:p>
        </p:txBody>
      </p:sp>
      <p:sp>
        <p:nvSpPr>
          <p:cNvPr id="5" name="椭圆 4"/>
          <p:cNvSpPr/>
          <p:nvPr/>
        </p:nvSpPr>
        <p:spPr>
          <a:xfrm>
            <a:off x="683568" y="1507604"/>
            <a:ext cx="1594519" cy="50405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b="1" dirty="0">
                <a:solidFill>
                  <a:schemeClr val="tx1"/>
                </a:solidFill>
              </a:rPr>
              <a:t>创建网络协程</a:t>
            </a:r>
          </a:p>
        </p:txBody>
      </p:sp>
      <p:sp>
        <p:nvSpPr>
          <p:cNvPr id="7" name="椭圆 6"/>
          <p:cNvSpPr/>
          <p:nvPr/>
        </p:nvSpPr>
        <p:spPr>
          <a:xfrm>
            <a:off x="5297797" y="1484784"/>
            <a:ext cx="1152128" cy="504056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>
                <a:solidFill>
                  <a:schemeClr val="tx1"/>
                </a:solidFill>
              </a:rPr>
              <a:t>IO</a:t>
            </a:r>
            <a:r>
              <a:rPr lang="zh-CN" altLang="en-US" sz="1100" b="1" dirty="0">
                <a:solidFill>
                  <a:schemeClr val="tx1"/>
                </a:solidFill>
              </a:rPr>
              <a:t>阻塞</a:t>
            </a:r>
          </a:p>
        </p:txBody>
      </p:sp>
      <p:sp>
        <p:nvSpPr>
          <p:cNvPr id="8" name="椭圆 7"/>
          <p:cNvSpPr/>
          <p:nvPr/>
        </p:nvSpPr>
        <p:spPr>
          <a:xfrm>
            <a:off x="2566119" y="1524124"/>
            <a:ext cx="1080120" cy="504056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b="1" dirty="0">
                <a:solidFill>
                  <a:schemeClr val="tx1"/>
                </a:solidFill>
              </a:rPr>
              <a:t>准备运行</a:t>
            </a:r>
          </a:p>
        </p:txBody>
      </p:sp>
      <p:sp>
        <p:nvSpPr>
          <p:cNvPr id="9" name="椭圆 8"/>
          <p:cNvSpPr/>
          <p:nvPr/>
        </p:nvSpPr>
        <p:spPr>
          <a:xfrm>
            <a:off x="3934271" y="1507604"/>
            <a:ext cx="1080120" cy="504056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b="1" dirty="0">
                <a:solidFill>
                  <a:schemeClr val="tx1"/>
                </a:solidFill>
              </a:rPr>
              <a:t>运行</a:t>
            </a:r>
          </a:p>
        </p:txBody>
      </p:sp>
      <p:sp>
        <p:nvSpPr>
          <p:cNvPr id="10" name="椭圆 9"/>
          <p:cNvSpPr/>
          <p:nvPr/>
        </p:nvSpPr>
        <p:spPr>
          <a:xfrm>
            <a:off x="6733331" y="1493664"/>
            <a:ext cx="1152128" cy="50405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b="1" dirty="0">
                <a:solidFill>
                  <a:schemeClr val="tx1"/>
                </a:solidFill>
              </a:rPr>
              <a:t>挂起协程</a:t>
            </a:r>
          </a:p>
        </p:txBody>
      </p:sp>
      <p:sp>
        <p:nvSpPr>
          <p:cNvPr id="11" name="椭圆 10"/>
          <p:cNvSpPr/>
          <p:nvPr/>
        </p:nvSpPr>
        <p:spPr>
          <a:xfrm>
            <a:off x="4508022" y="3150096"/>
            <a:ext cx="1296144" cy="729184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>
                <a:solidFill>
                  <a:schemeClr val="tx1"/>
                </a:solidFill>
              </a:rPr>
              <a:t>IO </a:t>
            </a:r>
            <a:r>
              <a:rPr lang="zh-CN" altLang="en-US" sz="1100" b="1" dirty="0">
                <a:solidFill>
                  <a:schemeClr val="tx1"/>
                </a:solidFill>
              </a:rPr>
              <a:t>事件协程</a:t>
            </a:r>
          </a:p>
        </p:txBody>
      </p:sp>
      <p:sp>
        <p:nvSpPr>
          <p:cNvPr id="12" name="椭圆 11"/>
          <p:cNvSpPr/>
          <p:nvPr/>
        </p:nvSpPr>
        <p:spPr>
          <a:xfrm>
            <a:off x="6449926" y="2704108"/>
            <a:ext cx="1732817" cy="432048"/>
          </a:xfrm>
          <a:prstGeom prst="ellipse">
            <a:avLst/>
          </a:prstGeom>
          <a:solidFill>
            <a:schemeClr val="accent4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b="1" dirty="0">
                <a:solidFill>
                  <a:schemeClr val="tx1"/>
                </a:solidFill>
              </a:rPr>
              <a:t>由</a:t>
            </a:r>
            <a:r>
              <a:rPr lang="en-US" altLang="zh-CN" sz="1100" b="1" dirty="0">
                <a:solidFill>
                  <a:schemeClr val="tx1"/>
                </a:solidFill>
              </a:rPr>
              <a:t>IO</a:t>
            </a:r>
            <a:r>
              <a:rPr lang="zh-CN" altLang="en-US" sz="1100" b="1" dirty="0">
                <a:solidFill>
                  <a:schemeClr val="tx1"/>
                </a:solidFill>
              </a:rPr>
              <a:t>协程监控</a:t>
            </a:r>
            <a:r>
              <a:rPr lang="en-US" altLang="zh-CN" sz="1100" b="1" dirty="0">
                <a:solidFill>
                  <a:schemeClr val="tx1"/>
                </a:solidFill>
              </a:rPr>
              <a:t>IO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2422103" y="2656459"/>
            <a:ext cx="1368152" cy="432048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b="1" dirty="0">
                <a:solidFill>
                  <a:schemeClr val="tx1"/>
                </a:solidFill>
              </a:rPr>
              <a:t>唤醒协程</a:t>
            </a:r>
          </a:p>
        </p:txBody>
      </p:sp>
      <p:cxnSp>
        <p:nvCxnSpPr>
          <p:cNvPr id="15" name="直接箭头连接符 14"/>
          <p:cNvCxnSpPr>
            <a:stCxn id="5" idx="6"/>
            <a:endCxn id="8" idx="2"/>
          </p:cNvCxnSpPr>
          <p:nvPr/>
        </p:nvCxnSpPr>
        <p:spPr>
          <a:xfrm>
            <a:off x="2278087" y="1759632"/>
            <a:ext cx="288032" cy="165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>
            <a:stCxn id="8" idx="6"/>
            <a:endCxn id="9" idx="2"/>
          </p:cNvCxnSpPr>
          <p:nvPr/>
        </p:nvCxnSpPr>
        <p:spPr>
          <a:xfrm flipV="1">
            <a:off x="3646239" y="1759632"/>
            <a:ext cx="288032" cy="165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>
            <a:stCxn id="9" idx="6"/>
            <a:endCxn id="7" idx="2"/>
          </p:cNvCxnSpPr>
          <p:nvPr/>
        </p:nvCxnSpPr>
        <p:spPr>
          <a:xfrm flipV="1">
            <a:off x="5014391" y="1736812"/>
            <a:ext cx="283406" cy="228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>
            <a:stCxn id="7" idx="6"/>
            <a:endCxn id="10" idx="2"/>
          </p:cNvCxnSpPr>
          <p:nvPr/>
        </p:nvCxnSpPr>
        <p:spPr>
          <a:xfrm>
            <a:off x="6449925" y="1736812"/>
            <a:ext cx="283406" cy="88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>
            <a:stCxn id="10" idx="4"/>
            <a:endCxn id="12" idx="0"/>
          </p:cNvCxnSpPr>
          <p:nvPr/>
        </p:nvCxnSpPr>
        <p:spPr>
          <a:xfrm>
            <a:off x="7309395" y="1997720"/>
            <a:ext cx="6940" cy="7063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>
            <a:stCxn id="12" idx="2"/>
            <a:endCxn id="11" idx="7"/>
          </p:cNvCxnSpPr>
          <p:nvPr/>
        </p:nvCxnSpPr>
        <p:spPr>
          <a:xfrm flipH="1">
            <a:off x="5614350" y="2920132"/>
            <a:ext cx="835576" cy="3367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>
            <a:stCxn id="11" idx="1"/>
            <a:endCxn id="13" idx="5"/>
          </p:cNvCxnSpPr>
          <p:nvPr/>
        </p:nvCxnSpPr>
        <p:spPr>
          <a:xfrm flipH="1" flipV="1">
            <a:off x="3589894" y="3025235"/>
            <a:ext cx="1107944" cy="2316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>
            <a:stCxn id="13" idx="0"/>
            <a:endCxn id="8" idx="4"/>
          </p:cNvCxnSpPr>
          <p:nvPr/>
        </p:nvCxnSpPr>
        <p:spPr>
          <a:xfrm flipV="1">
            <a:off x="3106179" y="2028180"/>
            <a:ext cx="0" cy="6282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流程图: 联系 40"/>
          <p:cNvSpPr/>
          <p:nvPr/>
        </p:nvSpPr>
        <p:spPr>
          <a:xfrm>
            <a:off x="3889807" y="3879280"/>
            <a:ext cx="457200" cy="457200"/>
          </a:xfrm>
          <a:prstGeom prst="flowChartConnector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>
                <a:solidFill>
                  <a:schemeClr val="tx1"/>
                </a:solidFill>
              </a:rPr>
              <a:t>IO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sp>
        <p:nvSpPr>
          <p:cNvPr id="42" name="流程图: 联系 41"/>
          <p:cNvSpPr/>
          <p:nvPr/>
        </p:nvSpPr>
        <p:spPr>
          <a:xfrm>
            <a:off x="4577350" y="4277010"/>
            <a:ext cx="457200" cy="457200"/>
          </a:xfrm>
          <a:prstGeom prst="flowChartConnector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>
                <a:solidFill>
                  <a:schemeClr val="tx1"/>
                </a:solidFill>
              </a:rPr>
              <a:t>IO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sp>
        <p:nvSpPr>
          <p:cNvPr id="43" name="流程图: 联系 42"/>
          <p:cNvSpPr/>
          <p:nvPr/>
        </p:nvSpPr>
        <p:spPr>
          <a:xfrm>
            <a:off x="5409104" y="4277010"/>
            <a:ext cx="457200" cy="457200"/>
          </a:xfrm>
          <a:prstGeom prst="flowChartConnector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>
                <a:solidFill>
                  <a:schemeClr val="tx1"/>
                </a:solidFill>
              </a:rPr>
              <a:t>IO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sp>
        <p:nvSpPr>
          <p:cNvPr id="44" name="流程图: 联系 43"/>
          <p:cNvSpPr/>
          <p:nvPr/>
        </p:nvSpPr>
        <p:spPr>
          <a:xfrm>
            <a:off x="6022146" y="3819810"/>
            <a:ext cx="457200" cy="457200"/>
          </a:xfrm>
          <a:prstGeom prst="flowChartConnector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>
                <a:solidFill>
                  <a:schemeClr val="tx1"/>
                </a:solidFill>
              </a:rPr>
              <a:t>IO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46" name="直接箭头连接符 45"/>
          <p:cNvCxnSpPr>
            <a:stCxn id="11" idx="3"/>
            <a:endCxn id="41" idx="7"/>
          </p:cNvCxnSpPr>
          <p:nvPr/>
        </p:nvCxnSpPr>
        <p:spPr>
          <a:xfrm flipH="1">
            <a:off x="4280052" y="3772493"/>
            <a:ext cx="417786" cy="1737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箭头连接符 47"/>
          <p:cNvCxnSpPr>
            <a:stCxn id="11" idx="4"/>
            <a:endCxn id="42" idx="0"/>
          </p:cNvCxnSpPr>
          <p:nvPr/>
        </p:nvCxnSpPr>
        <p:spPr>
          <a:xfrm flipH="1">
            <a:off x="4805950" y="3879280"/>
            <a:ext cx="350144" cy="3977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箭头连接符 49"/>
          <p:cNvCxnSpPr>
            <a:stCxn id="11" idx="4"/>
            <a:endCxn id="43" idx="0"/>
          </p:cNvCxnSpPr>
          <p:nvPr/>
        </p:nvCxnSpPr>
        <p:spPr>
          <a:xfrm>
            <a:off x="5156094" y="3879280"/>
            <a:ext cx="481610" cy="3977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箭头连接符 51"/>
          <p:cNvCxnSpPr>
            <a:stCxn id="11" idx="5"/>
            <a:endCxn id="44" idx="1"/>
          </p:cNvCxnSpPr>
          <p:nvPr/>
        </p:nvCxnSpPr>
        <p:spPr>
          <a:xfrm>
            <a:off x="5614350" y="3772493"/>
            <a:ext cx="474751" cy="1142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曲线连接符 60"/>
          <p:cNvCxnSpPr>
            <a:stCxn id="11" idx="2"/>
            <a:endCxn id="11" idx="6"/>
          </p:cNvCxnSpPr>
          <p:nvPr/>
        </p:nvCxnSpPr>
        <p:spPr>
          <a:xfrm rot="10800000" flipH="1">
            <a:off x="4508022" y="3514688"/>
            <a:ext cx="1296144" cy="12700"/>
          </a:xfrm>
          <a:prstGeom prst="curvedConnector5">
            <a:avLst>
              <a:gd name="adj1" fmla="val -17637"/>
              <a:gd name="adj2" fmla="val 4670803"/>
              <a:gd name="adj3" fmla="val 117637"/>
            </a:avLst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文本框 129"/>
          <p:cNvSpPr txBox="1"/>
          <p:nvPr/>
        </p:nvSpPr>
        <p:spPr>
          <a:xfrm>
            <a:off x="666173" y="5209001"/>
            <a:ext cx="76105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1</a:t>
            </a:r>
            <a:r>
              <a:rPr lang="zh-CN" altLang="en-US" sz="1600" dirty="0"/>
              <a:t>、</a:t>
            </a:r>
            <a:r>
              <a:rPr lang="en-US" altLang="zh-CN" sz="1600" dirty="0"/>
              <a:t>IO</a:t>
            </a:r>
            <a:r>
              <a:rPr lang="zh-CN" altLang="en-US" sz="1600" dirty="0"/>
              <a:t>事件协程监控所有的</a:t>
            </a:r>
            <a:r>
              <a:rPr lang="en-US" altLang="zh-CN" sz="1600" dirty="0"/>
              <a:t>IO</a:t>
            </a:r>
            <a:r>
              <a:rPr lang="zh-CN" altLang="en-US" sz="1600" dirty="0"/>
              <a:t>事件</a:t>
            </a:r>
            <a:endParaRPr lang="en-US" altLang="zh-CN" sz="1600" dirty="0"/>
          </a:p>
          <a:p>
            <a:r>
              <a:rPr lang="en-US" altLang="zh-CN" sz="1600" dirty="0"/>
              <a:t>2</a:t>
            </a:r>
            <a:r>
              <a:rPr lang="zh-CN" altLang="en-US" sz="1600" dirty="0"/>
              <a:t>、网络协程运行时遇到</a:t>
            </a:r>
            <a:r>
              <a:rPr lang="en-US" altLang="zh-CN" sz="1600" dirty="0"/>
              <a:t>IO</a:t>
            </a:r>
            <a:r>
              <a:rPr lang="zh-CN" altLang="en-US" sz="1600" dirty="0"/>
              <a:t>阻塞，则被挂起，其</a:t>
            </a:r>
            <a:r>
              <a:rPr lang="en-US" altLang="zh-CN" sz="1600" dirty="0"/>
              <a:t>IO</a:t>
            </a:r>
            <a:r>
              <a:rPr lang="zh-CN" altLang="en-US" sz="1600" dirty="0"/>
              <a:t>句柄由</a:t>
            </a:r>
            <a:r>
              <a:rPr lang="en-US" altLang="zh-CN" sz="1600" dirty="0"/>
              <a:t>IO</a:t>
            </a:r>
            <a:r>
              <a:rPr lang="zh-CN" altLang="en-US" sz="1600" dirty="0"/>
              <a:t>事件协程监控</a:t>
            </a:r>
            <a:endParaRPr lang="en-US" altLang="zh-CN" sz="1600" dirty="0"/>
          </a:p>
          <a:p>
            <a:r>
              <a:rPr lang="en-US" altLang="zh-CN" sz="1600" dirty="0"/>
              <a:t>3</a:t>
            </a:r>
            <a:r>
              <a:rPr lang="zh-CN" altLang="en-US" sz="1600" dirty="0"/>
              <a:t>、</a:t>
            </a:r>
            <a:r>
              <a:rPr lang="en-US" altLang="zh-CN" sz="1600" dirty="0"/>
              <a:t>IO</a:t>
            </a:r>
            <a:r>
              <a:rPr lang="zh-CN" altLang="en-US" sz="1600" dirty="0"/>
              <a:t>事件发生时，其绑定的协程被再次唤醒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A1A1DE76-22D3-114A-B7D7-ECB2DC7E583E}"/>
              </a:ext>
            </a:extLst>
          </p:cNvPr>
          <p:cNvSpPr/>
          <p:nvPr/>
        </p:nvSpPr>
        <p:spPr>
          <a:xfrm>
            <a:off x="611561" y="1052736"/>
            <a:ext cx="7776864" cy="3888432"/>
          </a:xfrm>
          <a:prstGeom prst="rect">
            <a:avLst/>
          </a:prstGeom>
          <a:noFill/>
          <a:ln w="12700">
            <a:prstDash val="lgDash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530123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4BAC385-3B46-0C4A-A1C3-33DE9B13F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网络协程调度 </a:t>
            </a:r>
            <a:r>
              <a:rPr lang="en-US" altLang="zh-CN" dirty="0"/>
              <a:t>--- </a:t>
            </a:r>
            <a:r>
              <a:rPr lang="zh-CN" altLang="en-US" sz="2000" dirty="0"/>
              <a:t>设计原理</a:t>
            </a:r>
            <a:endParaRPr kumimoji="1" lang="zh-CN" altLang="en-US" dirty="0"/>
          </a:p>
        </p:txBody>
      </p:sp>
      <p:sp>
        <p:nvSpPr>
          <p:cNvPr id="61" name="椭圆 60">
            <a:extLst>
              <a:ext uri="{FF2B5EF4-FFF2-40B4-BE49-F238E27FC236}">
                <a16:creationId xmlns:a16="http://schemas.microsoft.com/office/drawing/2014/main" id="{25B4D1CF-CCD4-BD4A-AD4F-810F31590DE4}"/>
              </a:ext>
            </a:extLst>
          </p:cNvPr>
          <p:cNvSpPr/>
          <p:nvPr/>
        </p:nvSpPr>
        <p:spPr>
          <a:xfrm>
            <a:off x="3415198" y="4523271"/>
            <a:ext cx="1330018" cy="569608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900" b="1" dirty="0">
                <a:solidFill>
                  <a:schemeClr val="bg1"/>
                </a:solidFill>
              </a:rPr>
              <a:t>异步事件引擎</a:t>
            </a:r>
          </a:p>
        </p:txBody>
      </p:sp>
      <p:sp>
        <p:nvSpPr>
          <p:cNvPr id="62" name="椭圆 61">
            <a:extLst>
              <a:ext uri="{FF2B5EF4-FFF2-40B4-BE49-F238E27FC236}">
                <a16:creationId xmlns:a16="http://schemas.microsoft.com/office/drawing/2014/main" id="{AD853253-B06E-E941-9705-EB6EF6AD3493}"/>
              </a:ext>
            </a:extLst>
          </p:cNvPr>
          <p:cNvSpPr/>
          <p:nvPr/>
        </p:nvSpPr>
        <p:spPr>
          <a:xfrm>
            <a:off x="1297801" y="5512971"/>
            <a:ext cx="757714" cy="515799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00" dirty="0"/>
              <a:t>select</a:t>
            </a:r>
            <a:endParaRPr lang="zh-CN" altLang="en-US" sz="900" dirty="0"/>
          </a:p>
        </p:txBody>
      </p:sp>
      <p:sp>
        <p:nvSpPr>
          <p:cNvPr id="63" name="椭圆 62">
            <a:extLst>
              <a:ext uri="{FF2B5EF4-FFF2-40B4-BE49-F238E27FC236}">
                <a16:creationId xmlns:a16="http://schemas.microsoft.com/office/drawing/2014/main" id="{AD37BD2E-81B7-EF4B-863C-9D69A10410DF}"/>
              </a:ext>
            </a:extLst>
          </p:cNvPr>
          <p:cNvSpPr/>
          <p:nvPr/>
        </p:nvSpPr>
        <p:spPr>
          <a:xfrm>
            <a:off x="2263373" y="5492943"/>
            <a:ext cx="741518" cy="515799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00" dirty="0"/>
              <a:t>poll</a:t>
            </a:r>
          </a:p>
        </p:txBody>
      </p:sp>
      <p:sp>
        <p:nvSpPr>
          <p:cNvPr id="64" name="椭圆 63">
            <a:extLst>
              <a:ext uri="{FF2B5EF4-FFF2-40B4-BE49-F238E27FC236}">
                <a16:creationId xmlns:a16="http://schemas.microsoft.com/office/drawing/2014/main" id="{718A8771-489D-0E44-BC6E-445C3E3D4D43}"/>
              </a:ext>
            </a:extLst>
          </p:cNvPr>
          <p:cNvSpPr/>
          <p:nvPr/>
        </p:nvSpPr>
        <p:spPr>
          <a:xfrm>
            <a:off x="3208845" y="5512971"/>
            <a:ext cx="751582" cy="515799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00" dirty="0"/>
              <a:t>epoll</a:t>
            </a:r>
          </a:p>
        </p:txBody>
      </p:sp>
      <p:sp>
        <p:nvSpPr>
          <p:cNvPr id="65" name="椭圆 64">
            <a:extLst>
              <a:ext uri="{FF2B5EF4-FFF2-40B4-BE49-F238E27FC236}">
                <a16:creationId xmlns:a16="http://schemas.microsoft.com/office/drawing/2014/main" id="{0D0BCCEF-D9BA-E742-9539-6CB38DE1E0A7}"/>
              </a:ext>
            </a:extLst>
          </p:cNvPr>
          <p:cNvSpPr/>
          <p:nvPr/>
        </p:nvSpPr>
        <p:spPr>
          <a:xfrm>
            <a:off x="4168284" y="5483333"/>
            <a:ext cx="781768" cy="515799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00" dirty="0"/>
              <a:t>kqueue</a:t>
            </a:r>
          </a:p>
        </p:txBody>
      </p:sp>
      <p:sp>
        <p:nvSpPr>
          <p:cNvPr id="66" name="椭圆 65">
            <a:extLst>
              <a:ext uri="{FF2B5EF4-FFF2-40B4-BE49-F238E27FC236}">
                <a16:creationId xmlns:a16="http://schemas.microsoft.com/office/drawing/2014/main" id="{455E3690-9C83-BC40-9282-A9D93E6AB05E}"/>
              </a:ext>
            </a:extLst>
          </p:cNvPr>
          <p:cNvSpPr/>
          <p:nvPr/>
        </p:nvSpPr>
        <p:spPr>
          <a:xfrm>
            <a:off x="5157911" y="5508787"/>
            <a:ext cx="735629" cy="515799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00" dirty="0"/>
              <a:t>iocp</a:t>
            </a:r>
          </a:p>
        </p:txBody>
      </p:sp>
      <p:sp>
        <p:nvSpPr>
          <p:cNvPr id="67" name="椭圆 66">
            <a:extLst>
              <a:ext uri="{FF2B5EF4-FFF2-40B4-BE49-F238E27FC236}">
                <a16:creationId xmlns:a16="http://schemas.microsoft.com/office/drawing/2014/main" id="{E8941BBA-2921-744E-BFD2-87840F6762EA}"/>
              </a:ext>
            </a:extLst>
          </p:cNvPr>
          <p:cNvSpPr/>
          <p:nvPr/>
        </p:nvSpPr>
        <p:spPr>
          <a:xfrm>
            <a:off x="6101398" y="5492943"/>
            <a:ext cx="785244" cy="515799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00" dirty="0"/>
              <a:t>winmsg</a:t>
            </a:r>
          </a:p>
        </p:txBody>
      </p:sp>
      <p:cxnSp>
        <p:nvCxnSpPr>
          <p:cNvPr id="68" name="曲线连接符 67">
            <a:extLst>
              <a:ext uri="{FF2B5EF4-FFF2-40B4-BE49-F238E27FC236}">
                <a16:creationId xmlns:a16="http://schemas.microsoft.com/office/drawing/2014/main" id="{B73E85F9-0C75-4E45-BF5C-03172FC9963E}"/>
              </a:ext>
            </a:extLst>
          </p:cNvPr>
          <p:cNvCxnSpPr>
            <a:cxnSpLocks/>
            <a:stCxn id="61" idx="4"/>
            <a:endCxn id="62" idx="0"/>
          </p:cNvCxnSpPr>
          <p:nvPr/>
        </p:nvCxnSpPr>
        <p:spPr>
          <a:xfrm rot="5400000">
            <a:off x="2668386" y="4101150"/>
            <a:ext cx="420093" cy="2403549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曲线连接符 68">
            <a:extLst>
              <a:ext uri="{FF2B5EF4-FFF2-40B4-BE49-F238E27FC236}">
                <a16:creationId xmlns:a16="http://schemas.microsoft.com/office/drawing/2014/main" id="{787DEF08-B1A3-FD48-9371-1E5B2370D013}"/>
              </a:ext>
            </a:extLst>
          </p:cNvPr>
          <p:cNvCxnSpPr>
            <a:cxnSpLocks/>
            <a:stCxn id="61" idx="4"/>
            <a:endCxn id="63" idx="0"/>
          </p:cNvCxnSpPr>
          <p:nvPr/>
        </p:nvCxnSpPr>
        <p:spPr>
          <a:xfrm rot="5400000">
            <a:off x="3157138" y="4569873"/>
            <a:ext cx="400064" cy="1446076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曲线连接符 69">
            <a:extLst>
              <a:ext uri="{FF2B5EF4-FFF2-40B4-BE49-F238E27FC236}">
                <a16:creationId xmlns:a16="http://schemas.microsoft.com/office/drawing/2014/main" id="{6F13C396-D039-7A45-A3DD-7E0503D6D861}"/>
              </a:ext>
            </a:extLst>
          </p:cNvPr>
          <p:cNvCxnSpPr>
            <a:cxnSpLocks/>
            <a:stCxn id="61" idx="4"/>
            <a:endCxn id="64" idx="0"/>
          </p:cNvCxnSpPr>
          <p:nvPr/>
        </p:nvCxnSpPr>
        <p:spPr>
          <a:xfrm rot="5400000">
            <a:off x="3622375" y="5055139"/>
            <a:ext cx="420093" cy="495572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曲线连接符 70">
            <a:extLst>
              <a:ext uri="{FF2B5EF4-FFF2-40B4-BE49-F238E27FC236}">
                <a16:creationId xmlns:a16="http://schemas.microsoft.com/office/drawing/2014/main" id="{AC2CBF28-5783-8740-94AC-2606EB1B3833}"/>
              </a:ext>
            </a:extLst>
          </p:cNvPr>
          <p:cNvCxnSpPr>
            <a:cxnSpLocks/>
            <a:stCxn id="61" idx="4"/>
            <a:endCxn id="65" idx="0"/>
          </p:cNvCxnSpPr>
          <p:nvPr/>
        </p:nvCxnSpPr>
        <p:spPr>
          <a:xfrm rot="16200000" flipH="1">
            <a:off x="4124461" y="5048625"/>
            <a:ext cx="390454" cy="478961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曲线连接符 71">
            <a:extLst>
              <a:ext uri="{FF2B5EF4-FFF2-40B4-BE49-F238E27FC236}">
                <a16:creationId xmlns:a16="http://schemas.microsoft.com/office/drawing/2014/main" id="{4846B402-CA10-FC43-8132-E4E7E34D706A}"/>
              </a:ext>
            </a:extLst>
          </p:cNvPr>
          <p:cNvCxnSpPr>
            <a:cxnSpLocks/>
            <a:stCxn id="61" idx="4"/>
            <a:endCxn id="66" idx="0"/>
          </p:cNvCxnSpPr>
          <p:nvPr/>
        </p:nvCxnSpPr>
        <p:spPr>
          <a:xfrm rot="16200000" flipH="1">
            <a:off x="4595012" y="4578073"/>
            <a:ext cx="415909" cy="1445518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曲线连接符 72">
            <a:extLst>
              <a:ext uri="{FF2B5EF4-FFF2-40B4-BE49-F238E27FC236}">
                <a16:creationId xmlns:a16="http://schemas.microsoft.com/office/drawing/2014/main" id="{68FB6D36-6837-D044-BD1F-F6D81E533940}"/>
              </a:ext>
            </a:extLst>
          </p:cNvPr>
          <p:cNvCxnSpPr>
            <a:cxnSpLocks/>
            <a:stCxn id="61" idx="4"/>
            <a:endCxn id="67" idx="0"/>
          </p:cNvCxnSpPr>
          <p:nvPr/>
        </p:nvCxnSpPr>
        <p:spPr>
          <a:xfrm rot="16200000" flipH="1">
            <a:off x="5087081" y="4086004"/>
            <a:ext cx="400064" cy="2413812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椭圆 73">
            <a:extLst>
              <a:ext uri="{FF2B5EF4-FFF2-40B4-BE49-F238E27FC236}">
                <a16:creationId xmlns:a16="http://schemas.microsoft.com/office/drawing/2014/main" id="{0B0CCD8C-9604-A04F-85F5-4AEF5BCEC749}"/>
              </a:ext>
            </a:extLst>
          </p:cNvPr>
          <p:cNvSpPr/>
          <p:nvPr/>
        </p:nvSpPr>
        <p:spPr>
          <a:xfrm>
            <a:off x="4222085" y="3703766"/>
            <a:ext cx="1000106" cy="38066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900" dirty="0">
                <a:solidFill>
                  <a:schemeClr val="bg1"/>
                </a:solidFill>
              </a:rPr>
              <a:t>注册读事件</a:t>
            </a:r>
            <a:endParaRPr lang="en-US" altLang="zh-CN" sz="900" dirty="0">
              <a:solidFill>
                <a:schemeClr val="bg1"/>
              </a:solidFill>
            </a:endParaRPr>
          </a:p>
        </p:txBody>
      </p:sp>
      <p:sp>
        <p:nvSpPr>
          <p:cNvPr id="75" name="椭圆 74">
            <a:extLst>
              <a:ext uri="{FF2B5EF4-FFF2-40B4-BE49-F238E27FC236}">
                <a16:creationId xmlns:a16="http://schemas.microsoft.com/office/drawing/2014/main" id="{C6C3275D-765F-A74D-8FF4-76227547E494}"/>
              </a:ext>
            </a:extLst>
          </p:cNvPr>
          <p:cNvSpPr/>
          <p:nvPr/>
        </p:nvSpPr>
        <p:spPr>
          <a:xfrm>
            <a:off x="5346291" y="3703765"/>
            <a:ext cx="1000106" cy="380667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900" dirty="0">
                <a:solidFill>
                  <a:schemeClr val="bg1"/>
                </a:solidFill>
              </a:rPr>
              <a:t>注册写事件</a:t>
            </a:r>
            <a:endParaRPr lang="en-US" altLang="zh-CN" sz="900" dirty="0">
              <a:solidFill>
                <a:schemeClr val="bg1"/>
              </a:solidFill>
            </a:endParaRPr>
          </a:p>
        </p:txBody>
      </p:sp>
      <p:cxnSp>
        <p:nvCxnSpPr>
          <p:cNvPr id="76" name="直接箭头连接符 61">
            <a:extLst>
              <a:ext uri="{FF2B5EF4-FFF2-40B4-BE49-F238E27FC236}">
                <a16:creationId xmlns:a16="http://schemas.microsoft.com/office/drawing/2014/main" id="{E3046A8D-E79B-1F40-98FE-E2FA5ED52A45}"/>
              </a:ext>
            </a:extLst>
          </p:cNvPr>
          <p:cNvCxnSpPr>
            <a:cxnSpLocks/>
            <a:stCxn id="74" idx="4"/>
            <a:endCxn id="61" idx="7"/>
          </p:cNvCxnSpPr>
          <p:nvPr/>
        </p:nvCxnSpPr>
        <p:spPr>
          <a:xfrm flipH="1">
            <a:off x="4550439" y="4084430"/>
            <a:ext cx="171699" cy="5222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箭头连接符 63">
            <a:extLst>
              <a:ext uri="{FF2B5EF4-FFF2-40B4-BE49-F238E27FC236}">
                <a16:creationId xmlns:a16="http://schemas.microsoft.com/office/drawing/2014/main" id="{69FB0D26-2D17-954E-B6B3-77563CFA7BF9}"/>
              </a:ext>
            </a:extLst>
          </p:cNvPr>
          <p:cNvCxnSpPr>
            <a:cxnSpLocks/>
            <a:stCxn id="75" idx="4"/>
            <a:endCxn id="61" idx="7"/>
          </p:cNvCxnSpPr>
          <p:nvPr/>
        </p:nvCxnSpPr>
        <p:spPr>
          <a:xfrm flipH="1">
            <a:off x="4550439" y="4084431"/>
            <a:ext cx="1295905" cy="5222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椭圆 77">
            <a:extLst>
              <a:ext uri="{FF2B5EF4-FFF2-40B4-BE49-F238E27FC236}">
                <a16:creationId xmlns:a16="http://schemas.microsoft.com/office/drawing/2014/main" id="{6933D537-54EF-2246-8345-9BCF25ACBEE4}"/>
              </a:ext>
            </a:extLst>
          </p:cNvPr>
          <p:cNvSpPr/>
          <p:nvPr/>
        </p:nvSpPr>
        <p:spPr>
          <a:xfrm>
            <a:off x="2033939" y="3703765"/>
            <a:ext cx="887912" cy="38066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00" dirty="0">
                <a:solidFill>
                  <a:schemeClr val="bg1"/>
                </a:solidFill>
              </a:rPr>
              <a:t>IO</a:t>
            </a:r>
            <a:r>
              <a:rPr lang="zh-CN" altLang="en-US" sz="900" dirty="0">
                <a:solidFill>
                  <a:schemeClr val="bg1"/>
                </a:solidFill>
              </a:rPr>
              <a:t>可写</a:t>
            </a:r>
            <a:endParaRPr lang="en-US" altLang="zh-CN" sz="900" dirty="0">
              <a:solidFill>
                <a:schemeClr val="bg1"/>
              </a:solidFill>
            </a:endParaRPr>
          </a:p>
        </p:txBody>
      </p:sp>
      <p:sp>
        <p:nvSpPr>
          <p:cNvPr id="79" name="椭圆 78">
            <a:extLst>
              <a:ext uri="{FF2B5EF4-FFF2-40B4-BE49-F238E27FC236}">
                <a16:creationId xmlns:a16="http://schemas.microsoft.com/office/drawing/2014/main" id="{2CE705D3-3ACC-2A4C-AD12-E299BA12955C}"/>
              </a:ext>
            </a:extLst>
          </p:cNvPr>
          <p:cNvSpPr/>
          <p:nvPr/>
        </p:nvSpPr>
        <p:spPr>
          <a:xfrm>
            <a:off x="3179525" y="3694828"/>
            <a:ext cx="851404" cy="398261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00" dirty="0">
                <a:solidFill>
                  <a:schemeClr val="bg1"/>
                </a:solidFill>
              </a:rPr>
              <a:t>IO</a:t>
            </a:r>
            <a:r>
              <a:rPr lang="zh-CN" altLang="en-US" sz="900" dirty="0">
                <a:solidFill>
                  <a:schemeClr val="bg1"/>
                </a:solidFill>
              </a:rPr>
              <a:t>可读</a:t>
            </a:r>
            <a:endParaRPr lang="en-US" altLang="zh-CN" sz="900" dirty="0">
              <a:solidFill>
                <a:schemeClr val="bg1"/>
              </a:solidFill>
            </a:endParaRPr>
          </a:p>
        </p:txBody>
      </p:sp>
      <p:cxnSp>
        <p:nvCxnSpPr>
          <p:cNvPr id="80" name="直接箭头连接符 76">
            <a:extLst>
              <a:ext uri="{FF2B5EF4-FFF2-40B4-BE49-F238E27FC236}">
                <a16:creationId xmlns:a16="http://schemas.microsoft.com/office/drawing/2014/main" id="{1A723852-0901-2F4A-96F6-A72E571552D1}"/>
              </a:ext>
            </a:extLst>
          </p:cNvPr>
          <p:cNvCxnSpPr>
            <a:cxnSpLocks/>
            <a:stCxn id="84" idx="4"/>
            <a:endCxn id="74" idx="0"/>
          </p:cNvCxnSpPr>
          <p:nvPr/>
        </p:nvCxnSpPr>
        <p:spPr>
          <a:xfrm flipH="1">
            <a:off x="4722138" y="3238766"/>
            <a:ext cx="1596" cy="465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接箭头连接符 78">
            <a:extLst>
              <a:ext uri="{FF2B5EF4-FFF2-40B4-BE49-F238E27FC236}">
                <a16:creationId xmlns:a16="http://schemas.microsoft.com/office/drawing/2014/main" id="{87335316-A45C-CA44-A178-AE0698463551}"/>
              </a:ext>
            </a:extLst>
          </p:cNvPr>
          <p:cNvCxnSpPr>
            <a:cxnSpLocks/>
            <a:stCxn id="88" idx="4"/>
            <a:endCxn id="97" idx="0"/>
          </p:cNvCxnSpPr>
          <p:nvPr/>
        </p:nvCxnSpPr>
        <p:spPr>
          <a:xfrm flipH="1">
            <a:off x="7737593" y="4072027"/>
            <a:ext cx="2757" cy="5220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矩形 81">
            <a:extLst>
              <a:ext uri="{FF2B5EF4-FFF2-40B4-BE49-F238E27FC236}">
                <a16:creationId xmlns:a16="http://schemas.microsoft.com/office/drawing/2014/main" id="{52EB1518-2BEC-5A42-B8B6-94D06AFBC2F8}"/>
              </a:ext>
            </a:extLst>
          </p:cNvPr>
          <p:cNvSpPr/>
          <p:nvPr/>
        </p:nvSpPr>
        <p:spPr>
          <a:xfrm>
            <a:off x="457201" y="980728"/>
            <a:ext cx="8219255" cy="5256584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>
              <a:solidFill>
                <a:schemeClr val="tx1"/>
              </a:solidFill>
            </a:endParaRPr>
          </a:p>
        </p:txBody>
      </p:sp>
      <p:sp>
        <p:nvSpPr>
          <p:cNvPr id="83" name="椭圆 82">
            <a:extLst>
              <a:ext uri="{FF2B5EF4-FFF2-40B4-BE49-F238E27FC236}">
                <a16:creationId xmlns:a16="http://schemas.microsoft.com/office/drawing/2014/main" id="{20D01EE3-F214-DF44-B1A7-E9D1A325D654}"/>
              </a:ext>
            </a:extLst>
          </p:cNvPr>
          <p:cNvSpPr/>
          <p:nvPr/>
        </p:nvSpPr>
        <p:spPr>
          <a:xfrm>
            <a:off x="878492" y="1234953"/>
            <a:ext cx="1017792" cy="46463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900" b="1" dirty="0">
                <a:solidFill>
                  <a:schemeClr val="bg1"/>
                </a:solidFill>
              </a:rPr>
              <a:t>创建</a:t>
            </a:r>
            <a:r>
              <a:rPr lang="en-US" altLang="zh-CN" sz="900" b="1" dirty="0">
                <a:solidFill>
                  <a:schemeClr val="bg1"/>
                </a:solidFill>
              </a:rPr>
              <a:t>IO</a:t>
            </a:r>
            <a:r>
              <a:rPr lang="zh-CN" altLang="en-US" sz="900" b="1" dirty="0">
                <a:solidFill>
                  <a:schemeClr val="bg1"/>
                </a:solidFill>
              </a:rPr>
              <a:t>协程</a:t>
            </a:r>
          </a:p>
        </p:txBody>
      </p:sp>
      <p:sp>
        <p:nvSpPr>
          <p:cNvPr id="84" name="椭圆 83">
            <a:extLst>
              <a:ext uri="{FF2B5EF4-FFF2-40B4-BE49-F238E27FC236}">
                <a16:creationId xmlns:a16="http://schemas.microsoft.com/office/drawing/2014/main" id="{C0140478-85EA-214C-9345-C4343B0F1C4D}"/>
              </a:ext>
            </a:extLst>
          </p:cNvPr>
          <p:cNvSpPr/>
          <p:nvPr/>
        </p:nvSpPr>
        <p:spPr>
          <a:xfrm>
            <a:off x="4295190" y="2774128"/>
            <a:ext cx="857088" cy="4646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00" b="1" dirty="0">
                <a:solidFill>
                  <a:schemeClr val="bg1"/>
                </a:solidFill>
              </a:rPr>
              <a:t>IO</a:t>
            </a:r>
            <a:r>
              <a:rPr lang="zh-CN" altLang="en-US" sz="900" b="1" dirty="0">
                <a:solidFill>
                  <a:schemeClr val="bg1"/>
                </a:solidFill>
              </a:rPr>
              <a:t>阻塞</a:t>
            </a:r>
          </a:p>
        </p:txBody>
      </p:sp>
      <p:sp>
        <p:nvSpPr>
          <p:cNvPr id="85" name="椭圆 84">
            <a:extLst>
              <a:ext uri="{FF2B5EF4-FFF2-40B4-BE49-F238E27FC236}">
                <a16:creationId xmlns:a16="http://schemas.microsoft.com/office/drawing/2014/main" id="{0086FD24-1770-D241-9915-A50851E1DDE8}"/>
              </a:ext>
            </a:extLst>
          </p:cNvPr>
          <p:cNvSpPr/>
          <p:nvPr/>
        </p:nvSpPr>
        <p:spPr>
          <a:xfrm>
            <a:off x="932059" y="2012707"/>
            <a:ext cx="910656" cy="4646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900" b="1" dirty="0">
                <a:solidFill>
                  <a:schemeClr val="bg1"/>
                </a:solidFill>
              </a:rPr>
              <a:t>准备运行</a:t>
            </a:r>
          </a:p>
        </p:txBody>
      </p:sp>
      <p:sp>
        <p:nvSpPr>
          <p:cNvPr id="86" name="椭圆 85">
            <a:extLst>
              <a:ext uri="{FF2B5EF4-FFF2-40B4-BE49-F238E27FC236}">
                <a16:creationId xmlns:a16="http://schemas.microsoft.com/office/drawing/2014/main" id="{055455AA-D16D-2740-B859-E5F6AA6A3978}"/>
              </a:ext>
            </a:extLst>
          </p:cNvPr>
          <p:cNvSpPr/>
          <p:nvPr/>
        </p:nvSpPr>
        <p:spPr>
          <a:xfrm>
            <a:off x="2311693" y="1997694"/>
            <a:ext cx="1007913" cy="4646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00" b="1" dirty="0">
                <a:solidFill>
                  <a:schemeClr val="bg1"/>
                </a:solidFill>
              </a:rPr>
              <a:t>IO</a:t>
            </a:r>
            <a:r>
              <a:rPr lang="zh-CN" altLang="en-US" sz="900" b="1" dirty="0">
                <a:solidFill>
                  <a:schemeClr val="bg1"/>
                </a:solidFill>
              </a:rPr>
              <a:t>协程运行</a:t>
            </a:r>
          </a:p>
        </p:txBody>
      </p:sp>
      <p:sp>
        <p:nvSpPr>
          <p:cNvPr id="87" name="椭圆 86">
            <a:extLst>
              <a:ext uri="{FF2B5EF4-FFF2-40B4-BE49-F238E27FC236}">
                <a16:creationId xmlns:a16="http://schemas.microsoft.com/office/drawing/2014/main" id="{FB819EFE-77E8-104C-9FFA-ED1764602667}"/>
              </a:ext>
            </a:extLst>
          </p:cNvPr>
          <p:cNvSpPr/>
          <p:nvPr/>
        </p:nvSpPr>
        <p:spPr>
          <a:xfrm>
            <a:off x="5586505" y="2772659"/>
            <a:ext cx="1007913" cy="4646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00" b="1" dirty="0">
                <a:solidFill>
                  <a:schemeClr val="bg1"/>
                </a:solidFill>
              </a:rPr>
              <a:t>IO</a:t>
            </a:r>
            <a:r>
              <a:rPr lang="zh-CN" altLang="en-US" sz="900" b="1" dirty="0">
                <a:solidFill>
                  <a:schemeClr val="bg1"/>
                </a:solidFill>
              </a:rPr>
              <a:t>协程挂起</a:t>
            </a:r>
          </a:p>
        </p:txBody>
      </p:sp>
      <p:sp>
        <p:nvSpPr>
          <p:cNvPr id="88" name="椭圆 87">
            <a:extLst>
              <a:ext uri="{FF2B5EF4-FFF2-40B4-BE49-F238E27FC236}">
                <a16:creationId xmlns:a16="http://schemas.microsoft.com/office/drawing/2014/main" id="{D1BA17F5-2766-FF49-86E4-46280871A93E}"/>
              </a:ext>
            </a:extLst>
          </p:cNvPr>
          <p:cNvSpPr/>
          <p:nvPr/>
        </p:nvSpPr>
        <p:spPr>
          <a:xfrm>
            <a:off x="7020267" y="3673766"/>
            <a:ext cx="1440166" cy="39826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900" b="1" dirty="0">
                <a:solidFill>
                  <a:schemeClr val="bg1"/>
                </a:solidFill>
              </a:rPr>
              <a:t>唤醒 </a:t>
            </a:r>
            <a:r>
              <a:rPr lang="en-US" altLang="zh-CN" sz="900" b="1" dirty="0">
                <a:solidFill>
                  <a:schemeClr val="bg1"/>
                </a:solidFill>
              </a:rPr>
              <a:t>IO</a:t>
            </a:r>
            <a:r>
              <a:rPr lang="zh-CN" altLang="en-US" sz="900" b="1" dirty="0">
                <a:solidFill>
                  <a:schemeClr val="bg1"/>
                </a:solidFill>
              </a:rPr>
              <a:t>调度协程</a:t>
            </a:r>
          </a:p>
        </p:txBody>
      </p:sp>
      <p:sp>
        <p:nvSpPr>
          <p:cNvPr id="89" name="椭圆 88">
            <a:extLst>
              <a:ext uri="{FF2B5EF4-FFF2-40B4-BE49-F238E27FC236}">
                <a16:creationId xmlns:a16="http://schemas.microsoft.com/office/drawing/2014/main" id="{B843245B-AD70-A341-B699-B6CB46459E89}"/>
              </a:ext>
            </a:extLst>
          </p:cNvPr>
          <p:cNvSpPr/>
          <p:nvPr/>
        </p:nvSpPr>
        <p:spPr>
          <a:xfrm>
            <a:off x="689084" y="2891261"/>
            <a:ext cx="1396449" cy="39826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900" b="1" dirty="0">
                <a:solidFill>
                  <a:schemeClr val="bg1"/>
                </a:solidFill>
              </a:rPr>
              <a:t>唤醒调度队列中协程</a:t>
            </a:r>
          </a:p>
        </p:txBody>
      </p:sp>
      <p:cxnSp>
        <p:nvCxnSpPr>
          <p:cNvPr id="90" name="直接箭头连接符 14">
            <a:extLst>
              <a:ext uri="{FF2B5EF4-FFF2-40B4-BE49-F238E27FC236}">
                <a16:creationId xmlns:a16="http://schemas.microsoft.com/office/drawing/2014/main" id="{028E2374-AE87-4F4B-87D9-5D8B83FEBBDC}"/>
              </a:ext>
            </a:extLst>
          </p:cNvPr>
          <p:cNvCxnSpPr>
            <a:cxnSpLocks/>
            <a:stCxn id="83" idx="4"/>
            <a:endCxn id="85" idx="0"/>
          </p:cNvCxnSpPr>
          <p:nvPr/>
        </p:nvCxnSpPr>
        <p:spPr>
          <a:xfrm flipH="1">
            <a:off x="1387387" y="1699591"/>
            <a:ext cx="1" cy="3131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接箭头连接符 16">
            <a:extLst>
              <a:ext uri="{FF2B5EF4-FFF2-40B4-BE49-F238E27FC236}">
                <a16:creationId xmlns:a16="http://schemas.microsoft.com/office/drawing/2014/main" id="{2602ADE2-CE9D-6E4A-98DD-DAD62FD5BDEE}"/>
              </a:ext>
            </a:extLst>
          </p:cNvPr>
          <p:cNvCxnSpPr>
            <a:cxnSpLocks/>
            <a:stCxn id="85" idx="6"/>
            <a:endCxn id="86" idx="2"/>
          </p:cNvCxnSpPr>
          <p:nvPr/>
        </p:nvCxnSpPr>
        <p:spPr>
          <a:xfrm flipV="1">
            <a:off x="1842715" y="2230013"/>
            <a:ext cx="468978" cy="150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接箭头连接符 18">
            <a:extLst>
              <a:ext uri="{FF2B5EF4-FFF2-40B4-BE49-F238E27FC236}">
                <a16:creationId xmlns:a16="http://schemas.microsoft.com/office/drawing/2014/main" id="{74B7B0B0-5F75-0541-9152-7FEB43FA2546}"/>
              </a:ext>
            </a:extLst>
          </p:cNvPr>
          <p:cNvCxnSpPr>
            <a:cxnSpLocks/>
            <a:stCxn id="86" idx="6"/>
            <a:endCxn id="84" idx="2"/>
          </p:cNvCxnSpPr>
          <p:nvPr/>
        </p:nvCxnSpPr>
        <p:spPr>
          <a:xfrm>
            <a:off x="3319605" y="2230013"/>
            <a:ext cx="975585" cy="7764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接箭头连接符 20">
            <a:extLst>
              <a:ext uri="{FF2B5EF4-FFF2-40B4-BE49-F238E27FC236}">
                <a16:creationId xmlns:a16="http://schemas.microsoft.com/office/drawing/2014/main" id="{7B3280BF-8619-5D41-9D6B-6068EE1F8CED}"/>
              </a:ext>
            </a:extLst>
          </p:cNvPr>
          <p:cNvCxnSpPr>
            <a:cxnSpLocks/>
            <a:stCxn id="84" idx="6"/>
            <a:endCxn id="87" idx="2"/>
          </p:cNvCxnSpPr>
          <p:nvPr/>
        </p:nvCxnSpPr>
        <p:spPr>
          <a:xfrm flipV="1">
            <a:off x="5152278" y="3004978"/>
            <a:ext cx="434226" cy="14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接箭头连接符 23">
            <a:extLst>
              <a:ext uri="{FF2B5EF4-FFF2-40B4-BE49-F238E27FC236}">
                <a16:creationId xmlns:a16="http://schemas.microsoft.com/office/drawing/2014/main" id="{CED0E6FD-8DE7-5843-A931-FF10623540B4}"/>
              </a:ext>
            </a:extLst>
          </p:cNvPr>
          <p:cNvCxnSpPr>
            <a:cxnSpLocks/>
            <a:stCxn id="87" idx="6"/>
            <a:endCxn id="88" idx="0"/>
          </p:cNvCxnSpPr>
          <p:nvPr/>
        </p:nvCxnSpPr>
        <p:spPr>
          <a:xfrm>
            <a:off x="6594418" y="3004978"/>
            <a:ext cx="1145932" cy="6687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接箭头连接符 27">
            <a:extLst>
              <a:ext uri="{FF2B5EF4-FFF2-40B4-BE49-F238E27FC236}">
                <a16:creationId xmlns:a16="http://schemas.microsoft.com/office/drawing/2014/main" id="{1A47829E-173D-6542-8EB1-2B325366BAEF}"/>
              </a:ext>
            </a:extLst>
          </p:cNvPr>
          <p:cNvCxnSpPr>
            <a:cxnSpLocks/>
            <a:stCxn id="84" idx="4"/>
            <a:endCxn id="75" idx="0"/>
          </p:cNvCxnSpPr>
          <p:nvPr/>
        </p:nvCxnSpPr>
        <p:spPr>
          <a:xfrm>
            <a:off x="4723734" y="3238766"/>
            <a:ext cx="1122610" cy="4649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接箭头连接符 29">
            <a:extLst>
              <a:ext uri="{FF2B5EF4-FFF2-40B4-BE49-F238E27FC236}">
                <a16:creationId xmlns:a16="http://schemas.microsoft.com/office/drawing/2014/main" id="{B94F508F-FEF5-A24F-9CAE-4D96D2A3FA46}"/>
              </a:ext>
            </a:extLst>
          </p:cNvPr>
          <p:cNvCxnSpPr>
            <a:cxnSpLocks/>
            <a:stCxn id="89" idx="0"/>
            <a:endCxn id="85" idx="4"/>
          </p:cNvCxnSpPr>
          <p:nvPr/>
        </p:nvCxnSpPr>
        <p:spPr>
          <a:xfrm flipV="1">
            <a:off x="1387309" y="2477345"/>
            <a:ext cx="78" cy="4139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椭圆 96">
            <a:extLst>
              <a:ext uri="{FF2B5EF4-FFF2-40B4-BE49-F238E27FC236}">
                <a16:creationId xmlns:a16="http://schemas.microsoft.com/office/drawing/2014/main" id="{8F184136-A135-364C-B298-84FB41BD0A86}"/>
              </a:ext>
            </a:extLst>
          </p:cNvPr>
          <p:cNvSpPr/>
          <p:nvPr/>
        </p:nvSpPr>
        <p:spPr>
          <a:xfrm>
            <a:off x="7020271" y="4594047"/>
            <a:ext cx="1434643" cy="398261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00" b="1" dirty="0">
                <a:solidFill>
                  <a:schemeClr val="bg1"/>
                </a:solidFill>
              </a:rPr>
              <a:t>IO</a:t>
            </a:r>
            <a:r>
              <a:rPr lang="zh-CN" altLang="en-US" sz="900" b="1" dirty="0">
                <a:solidFill>
                  <a:schemeClr val="bg1"/>
                </a:solidFill>
              </a:rPr>
              <a:t>调度协程运行</a:t>
            </a:r>
          </a:p>
        </p:txBody>
      </p:sp>
      <p:cxnSp>
        <p:nvCxnSpPr>
          <p:cNvPr id="98" name="直线箭头连接符 97">
            <a:extLst>
              <a:ext uri="{FF2B5EF4-FFF2-40B4-BE49-F238E27FC236}">
                <a16:creationId xmlns:a16="http://schemas.microsoft.com/office/drawing/2014/main" id="{2DBBAE1C-5254-1046-945D-DA24F6EABF36}"/>
              </a:ext>
            </a:extLst>
          </p:cNvPr>
          <p:cNvCxnSpPr>
            <a:cxnSpLocks/>
            <a:stCxn id="61" idx="1"/>
            <a:endCxn id="79" idx="4"/>
          </p:cNvCxnSpPr>
          <p:nvPr/>
        </p:nvCxnSpPr>
        <p:spPr>
          <a:xfrm flipH="1" flipV="1">
            <a:off x="3605227" y="4093089"/>
            <a:ext cx="4748" cy="5135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线箭头连接符 98">
            <a:extLst>
              <a:ext uri="{FF2B5EF4-FFF2-40B4-BE49-F238E27FC236}">
                <a16:creationId xmlns:a16="http://schemas.microsoft.com/office/drawing/2014/main" id="{3270FE10-5710-7442-91C1-F7A3DA4D319F}"/>
              </a:ext>
            </a:extLst>
          </p:cNvPr>
          <p:cNvCxnSpPr>
            <a:cxnSpLocks/>
            <a:stCxn id="61" idx="1"/>
            <a:endCxn id="78" idx="4"/>
          </p:cNvCxnSpPr>
          <p:nvPr/>
        </p:nvCxnSpPr>
        <p:spPr>
          <a:xfrm flipH="1" flipV="1">
            <a:off x="2477895" y="4084430"/>
            <a:ext cx="1132080" cy="5222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椭圆 99">
            <a:extLst>
              <a:ext uri="{FF2B5EF4-FFF2-40B4-BE49-F238E27FC236}">
                <a16:creationId xmlns:a16="http://schemas.microsoft.com/office/drawing/2014/main" id="{DAE6288A-9960-CE4D-9613-08ED46B863E7}"/>
              </a:ext>
            </a:extLst>
          </p:cNvPr>
          <p:cNvSpPr/>
          <p:nvPr/>
        </p:nvSpPr>
        <p:spPr>
          <a:xfrm>
            <a:off x="689085" y="4602390"/>
            <a:ext cx="1396606" cy="398261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00" b="1" dirty="0">
                <a:solidFill>
                  <a:schemeClr val="bg1"/>
                </a:solidFill>
              </a:rPr>
              <a:t>IO</a:t>
            </a:r>
            <a:r>
              <a:rPr lang="zh-CN" altLang="en-US" sz="900" b="1" dirty="0">
                <a:solidFill>
                  <a:schemeClr val="bg1"/>
                </a:solidFill>
              </a:rPr>
              <a:t>调度协程挂起</a:t>
            </a:r>
          </a:p>
        </p:txBody>
      </p:sp>
      <p:cxnSp>
        <p:nvCxnSpPr>
          <p:cNvPr id="101" name="直线箭头连接符 100">
            <a:extLst>
              <a:ext uri="{FF2B5EF4-FFF2-40B4-BE49-F238E27FC236}">
                <a16:creationId xmlns:a16="http://schemas.microsoft.com/office/drawing/2014/main" id="{3CFEA3CA-5E24-E846-9FE8-8C169F98927A}"/>
              </a:ext>
            </a:extLst>
          </p:cNvPr>
          <p:cNvCxnSpPr>
            <a:cxnSpLocks/>
            <a:stCxn id="100" idx="0"/>
            <a:endCxn id="89" idx="4"/>
          </p:cNvCxnSpPr>
          <p:nvPr/>
        </p:nvCxnSpPr>
        <p:spPr>
          <a:xfrm flipH="1" flipV="1">
            <a:off x="1387309" y="3289522"/>
            <a:ext cx="79" cy="13128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线箭头连接符 101">
            <a:extLst>
              <a:ext uri="{FF2B5EF4-FFF2-40B4-BE49-F238E27FC236}">
                <a16:creationId xmlns:a16="http://schemas.microsoft.com/office/drawing/2014/main" id="{ACF01A5A-CDD7-774C-81F1-5AC85274AA1A}"/>
              </a:ext>
            </a:extLst>
          </p:cNvPr>
          <p:cNvCxnSpPr>
            <a:stCxn id="61" idx="2"/>
            <a:endCxn id="100" idx="6"/>
          </p:cNvCxnSpPr>
          <p:nvPr/>
        </p:nvCxnSpPr>
        <p:spPr>
          <a:xfrm flipH="1" flipV="1">
            <a:off x="2085690" y="4801520"/>
            <a:ext cx="1329507" cy="65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线箭头连接符 102">
            <a:extLst>
              <a:ext uri="{FF2B5EF4-FFF2-40B4-BE49-F238E27FC236}">
                <a16:creationId xmlns:a16="http://schemas.microsoft.com/office/drawing/2014/main" id="{2143DF62-70B6-B144-B85B-56D4936B7972}"/>
              </a:ext>
            </a:extLst>
          </p:cNvPr>
          <p:cNvCxnSpPr>
            <a:cxnSpLocks/>
            <a:stCxn id="116" idx="2"/>
            <a:endCxn id="61" idx="6"/>
          </p:cNvCxnSpPr>
          <p:nvPr/>
        </p:nvCxnSpPr>
        <p:spPr>
          <a:xfrm flipH="1">
            <a:off x="4745216" y="4798012"/>
            <a:ext cx="417201" cy="100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椭圆 103">
            <a:extLst>
              <a:ext uri="{FF2B5EF4-FFF2-40B4-BE49-F238E27FC236}">
                <a16:creationId xmlns:a16="http://schemas.microsoft.com/office/drawing/2014/main" id="{A20BF022-C61F-4048-A956-1EEA134AE717}"/>
              </a:ext>
            </a:extLst>
          </p:cNvPr>
          <p:cNvSpPr/>
          <p:nvPr/>
        </p:nvSpPr>
        <p:spPr>
          <a:xfrm>
            <a:off x="2456833" y="2890647"/>
            <a:ext cx="1148393" cy="398261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900" b="1" dirty="0">
                <a:solidFill>
                  <a:schemeClr val="bg1"/>
                </a:solidFill>
              </a:rPr>
              <a:t>对应协程加入调度队列</a:t>
            </a:r>
          </a:p>
        </p:txBody>
      </p:sp>
      <p:cxnSp>
        <p:nvCxnSpPr>
          <p:cNvPr id="105" name="直线箭头连接符 104">
            <a:extLst>
              <a:ext uri="{FF2B5EF4-FFF2-40B4-BE49-F238E27FC236}">
                <a16:creationId xmlns:a16="http://schemas.microsoft.com/office/drawing/2014/main" id="{015C2A35-6550-6648-B092-0314B347AA9A}"/>
              </a:ext>
            </a:extLst>
          </p:cNvPr>
          <p:cNvCxnSpPr>
            <a:cxnSpLocks/>
            <a:stCxn id="79" idx="0"/>
            <a:endCxn id="104" idx="4"/>
          </p:cNvCxnSpPr>
          <p:nvPr/>
        </p:nvCxnSpPr>
        <p:spPr>
          <a:xfrm flipH="1" flipV="1">
            <a:off x="3031030" y="3288908"/>
            <a:ext cx="574197" cy="4059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线箭头连接符 105">
            <a:extLst>
              <a:ext uri="{FF2B5EF4-FFF2-40B4-BE49-F238E27FC236}">
                <a16:creationId xmlns:a16="http://schemas.microsoft.com/office/drawing/2014/main" id="{706B6EBE-F0EC-6243-BF83-FD2DE4A2847B}"/>
              </a:ext>
            </a:extLst>
          </p:cNvPr>
          <p:cNvCxnSpPr>
            <a:cxnSpLocks/>
            <a:stCxn id="78" idx="0"/>
            <a:endCxn id="104" idx="4"/>
          </p:cNvCxnSpPr>
          <p:nvPr/>
        </p:nvCxnSpPr>
        <p:spPr>
          <a:xfrm flipV="1">
            <a:off x="2477895" y="3288908"/>
            <a:ext cx="553135" cy="4148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线箭头连接符 106">
            <a:extLst>
              <a:ext uri="{FF2B5EF4-FFF2-40B4-BE49-F238E27FC236}">
                <a16:creationId xmlns:a16="http://schemas.microsoft.com/office/drawing/2014/main" id="{EFEB18CA-8776-6247-8F8C-F99A32C4C9FB}"/>
              </a:ext>
            </a:extLst>
          </p:cNvPr>
          <p:cNvCxnSpPr>
            <a:cxnSpLocks/>
            <a:stCxn id="89" idx="6"/>
            <a:endCxn id="104" idx="2"/>
          </p:cNvCxnSpPr>
          <p:nvPr/>
        </p:nvCxnSpPr>
        <p:spPr>
          <a:xfrm flipV="1">
            <a:off x="2085533" y="3089778"/>
            <a:ext cx="371300" cy="6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椭圆 107">
            <a:extLst>
              <a:ext uri="{FF2B5EF4-FFF2-40B4-BE49-F238E27FC236}">
                <a16:creationId xmlns:a16="http://schemas.microsoft.com/office/drawing/2014/main" id="{7BCB5A6E-9AC3-914A-B0CF-DCFA29CF38D4}"/>
              </a:ext>
            </a:extLst>
          </p:cNvPr>
          <p:cNvSpPr/>
          <p:nvPr/>
        </p:nvSpPr>
        <p:spPr>
          <a:xfrm>
            <a:off x="4270433" y="1997055"/>
            <a:ext cx="857088" cy="4646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00" b="1" dirty="0">
                <a:solidFill>
                  <a:schemeClr val="bg1"/>
                </a:solidFill>
              </a:rPr>
              <a:t>IO</a:t>
            </a:r>
            <a:r>
              <a:rPr lang="zh-CN" altLang="en-US" sz="900" b="1" dirty="0">
                <a:solidFill>
                  <a:schemeClr val="bg1"/>
                </a:solidFill>
              </a:rPr>
              <a:t>关闭</a:t>
            </a:r>
          </a:p>
        </p:txBody>
      </p:sp>
      <p:cxnSp>
        <p:nvCxnSpPr>
          <p:cNvPr id="109" name="直接箭头连接符 18">
            <a:extLst>
              <a:ext uri="{FF2B5EF4-FFF2-40B4-BE49-F238E27FC236}">
                <a16:creationId xmlns:a16="http://schemas.microsoft.com/office/drawing/2014/main" id="{705EB44B-0A3A-B644-BD21-E917EA21D706}"/>
              </a:ext>
            </a:extLst>
          </p:cNvPr>
          <p:cNvCxnSpPr>
            <a:cxnSpLocks/>
            <a:stCxn id="86" idx="6"/>
            <a:endCxn id="108" idx="2"/>
          </p:cNvCxnSpPr>
          <p:nvPr/>
        </p:nvCxnSpPr>
        <p:spPr>
          <a:xfrm flipV="1">
            <a:off x="3319605" y="2229374"/>
            <a:ext cx="950828" cy="6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椭圆 109">
            <a:extLst>
              <a:ext uri="{FF2B5EF4-FFF2-40B4-BE49-F238E27FC236}">
                <a16:creationId xmlns:a16="http://schemas.microsoft.com/office/drawing/2014/main" id="{227F8AA9-0656-0B4F-937D-B9CDE9A90C50}"/>
              </a:ext>
            </a:extLst>
          </p:cNvPr>
          <p:cNvSpPr/>
          <p:nvPr/>
        </p:nvSpPr>
        <p:spPr>
          <a:xfrm>
            <a:off x="5586505" y="1994531"/>
            <a:ext cx="1007913" cy="4646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00" b="1" dirty="0">
                <a:solidFill>
                  <a:schemeClr val="bg1"/>
                </a:solidFill>
              </a:rPr>
              <a:t>IO</a:t>
            </a:r>
            <a:r>
              <a:rPr lang="zh-CN" altLang="en-US" sz="900" b="1" dirty="0">
                <a:solidFill>
                  <a:schemeClr val="bg1"/>
                </a:solidFill>
              </a:rPr>
              <a:t>协程退出</a:t>
            </a:r>
          </a:p>
        </p:txBody>
      </p:sp>
      <p:cxnSp>
        <p:nvCxnSpPr>
          <p:cNvPr id="111" name="直接箭头连接符 18">
            <a:extLst>
              <a:ext uri="{FF2B5EF4-FFF2-40B4-BE49-F238E27FC236}">
                <a16:creationId xmlns:a16="http://schemas.microsoft.com/office/drawing/2014/main" id="{4B1BA2EB-D691-FA4C-A40B-0A8B8533412D}"/>
              </a:ext>
            </a:extLst>
          </p:cNvPr>
          <p:cNvCxnSpPr>
            <a:cxnSpLocks/>
            <a:stCxn id="108" idx="6"/>
            <a:endCxn id="110" idx="2"/>
          </p:cNvCxnSpPr>
          <p:nvPr/>
        </p:nvCxnSpPr>
        <p:spPr>
          <a:xfrm flipV="1">
            <a:off x="5127521" y="2226850"/>
            <a:ext cx="458983" cy="25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椭圆 111">
            <a:extLst>
              <a:ext uri="{FF2B5EF4-FFF2-40B4-BE49-F238E27FC236}">
                <a16:creationId xmlns:a16="http://schemas.microsoft.com/office/drawing/2014/main" id="{E5BFB626-6E1D-2547-BEBC-8BC943F8A2FB}"/>
              </a:ext>
            </a:extLst>
          </p:cNvPr>
          <p:cNvSpPr/>
          <p:nvPr/>
        </p:nvSpPr>
        <p:spPr>
          <a:xfrm>
            <a:off x="7020266" y="1994531"/>
            <a:ext cx="1449284" cy="46463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900" b="1" dirty="0">
                <a:solidFill>
                  <a:schemeClr val="bg1"/>
                </a:solidFill>
              </a:rPr>
              <a:t>切至下一协程</a:t>
            </a:r>
          </a:p>
        </p:txBody>
      </p:sp>
      <p:cxnSp>
        <p:nvCxnSpPr>
          <p:cNvPr id="113" name="直接箭头连接符 18">
            <a:extLst>
              <a:ext uri="{FF2B5EF4-FFF2-40B4-BE49-F238E27FC236}">
                <a16:creationId xmlns:a16="http://schemas.microsoft.com/office/drawing/2014/main" id="{06B8B445-87B9-CE4B-B512-770847D4424E}"/>
              </a:ext>
            </a:extLst>
          </p:cNvPr>
          <p:cNvCxnSpPr>
            <a:cxnSpLocks/>
            <a:stCxn id="110" idx="6"/>
            <a:endCxn id="112" idx="2"/>
          </p:cNvCxnSpPr>
          <p:nvPr/>
        </p:nvCxnSpPr>
        <p:spPr>
          <a:xfrm>
            <a:off x="6594418" y="2226850"/>
            <a:ext cx="4258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直接箭头连接符 23">
            <a:extLst>
              <a:ext uri="{FF2B5EF4-FFF2-40B4-BE49-F238E27FC236}">
                <a16:creationId xmlns:a16="http://schemas.microsoft.com/office/drawing/2014/main" id="{1BB73DA6-7EB8-1940-A774-BEDB4EA8F1E5}"/>
              </a:ext>
            </a:extLst>
          </p:cNvPr>
          <p:cNvCxnSpPr>
            <a:cxnSpLocks/>
            <a:stCxn id="112" idx="4"/>
            <a:endCxn id="88" idx="0"/>
          </p:cNvCxnSpPr>
          <p:nvPr/>
        </p:nvCxnSpPr>
        <p:spPr>
          <a:xfrm flipH="1">
            <a:off x="7740350" y="2459169"/>
            <a:ext cx="4558" cy="1214597"/>
          </a:xfrm>
          <a:prstGeom prst="straightConnector1">
            <a:avLst/>
          </a:prstGeom>
          <a:ln w="12700">
            <a:prstDash val="lgDashDot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直接箭头连接符 23">
            <a:extLst>
              <a:ext uri="{FF2B5EF4-FFF2-40B4-BE49-F238E27FC236}">
                <a16:creationId xmlns:a16="http://schemas.microsoft.com/office/drawing/2014/main" id="{B067AF61-34CA-A946-8666-A796329C797B}"/>
              </a:ext>
            </a:extLst>
          </p:cNvPr>
          <p:cNvCxnSpPr>
            <a:cxnSpLocks/>
            <a:stCxn id="97" idx="2"/>
            <a:endCxn id="116" idx="6"/>
          </p:cNvCxnSpPr>
          <p:nvPr/>
        </p:nvCxnSpPr>
        <p:spPr>
          <a:xfrm flipH="1">
            <a:off x="6559023" y="4793178"/>
            <a:ext cx="461248" cy="48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椭圆 115">
            <a:extLst>
              <a:ext uri="{FF2B5EF4-FFF2-40B4-BE49-F238E27FC236}">
                <a16:creationId xmlns:a16="http://schemas.microsoft.com/office/drawing/2014/main" id="{54497C41-1073-AD4D-A64B-0F5D2B32CBAB}"/>
              </a:ext>
            </a:extLst>
          </p:cNvPr>
          <p:cNvSpPr/>
          <p:nvPr/>
        </p:nvSpPr>
        <p:spPr>
          <a:xfrm>
            <a:off x="5162417" y="4598881"/>
            <a:ext cx="1396606" cy="398261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00" b="1" dirty="0">
                <a:solidFill>
                  <a:schemeClr val="bg1"/>
                </a:solidFill>
              </a:rPr>
              <a:t>IO</a:t>
            </a:r>
            <a:r>
              <a:rPr lang="zh-CN" altLang="en-US" sz="900" b="1" dirty="0">
                <a:solidFill>
                  <a:schemeClr val="bg1"/>
                </a:solidFill>
              </a:rPr>
              <a:t>调度协程监控所有 </a:t>
            </a:r>
            <a:r>
              <a:rPr lang="en-US" altLang="zh-CN" sz="900" b="1" dirty="0">
                <a:solidFill>
                  <a:schemeClr val="bg1"/>
                </a:solidFill>
              </a:rPr>
              <a:t>IO</a:t>
            </a:r>
            <a:r>
              <a:rPr lang="zh-CN" altLang="en-US" sz="900" b="1" dirty="0">
                <a:solidFill>
                  <a:schemeClr val="bg1"/>
                </a:solidFill>
              </a:rPr>
              <a:t> 事件</a:t>
            </a:r>
          </a:p>
        </p:txBody>
      </p:sp>
    </p:spTree>
    <p:extLst>
      <p:ext uri="{BB962C8B-B14F-4D97-AF65-F5344CB8AC3E}">
        <p14:creationId xmlns:p14="http://schemas.microsoft.com/office/powerpoint/2010/main" val="22302044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协程同步原语 </a:t>
            </a:r>
            <a:r>
              <a:rPr lang="en-US" altLang="zh-CN" dirty="0"/>
              <a:t>--- </a:t>
            </a:r>
            <a:r>
              <a:rPr lang="zh-CN" altLang="en-US" sz="2000" dirty="0"/>
              <a:t>设计要点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基于协程的协程锁：</a:t>
            </a:r>
            <a:endParaRPr lang="en-US" altLang="zh-CN" dirty="0"/>
          </a:p>
          <a:p>
            <a:r>
              <a:rPr lang="en-US" altLang="zh-CN" dirty="0"/>
              <a:t>1</a:t>
            </a:r>
            <a:r>
              <a:rPr lang="zh-CN" altLang="en-US" dirty="0"/>
              <a:t>、协程互斥锁</a:t>
            </a:r>
            <a:endParaRPr lang="en-US" altLang="zh-CN" dirty="0"/>
          </a:p>
          <a:p>
            <a:r>
              <a:rPr lang="en-US" altLang="zh-CN" dirty="0"/>
              <a:t>2</a:t>
            </a:r>
            <a:r>
              <a:rPr lang="zh-CN" altLang="en-US" dirty="0"/>
              <a:t>、协程读写锁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848" y="1023888"/>
            <a:ext cx="5678041" cy="5167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3606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单一线程内的协程互斥锁 </a:t>
            </a:r>
            <a:r>
              <a:rPr lang="en-US" altLang="zh-CN" dirty="0"/>
              <a:t>--- </a:t>
            </a:r>
            <a:r>
              <a:rPr lang="zh-CN" altLang="en-US" sz="2000" dirty="0"/>
              <a:t>设计要点</a:t>
            </a:r>
          </a:p>
        </p:txBody>
      </p:sp>
      <p:sp>
        <p:nvSpPr>
          <p:cNvPr id="4" name="矩形 3"/>
          <p:cNvSpPr/>
          <p:nvPr/>
        </p:nvSpPr>
        <p:spPr>
          <a:xfrm>
            <a:off x="1083414" y="1305089"/>
            <a:ext cx="792088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Fiber-1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cxnSp>
        <p:nvCxnSpPr>
          <p:cNvPr id="7" name="直接箭头连接符 6"/>
          <p:cNvCxnSpPr>
            <a:stCxn id="4" idx="3"/>
            <a:endCxn id="134" idx="1"/>
          </p:cNvCxnSpPr>
          <p:nvPr/>
        </p:nvCxnSpPr>
        <p:spPr>
          <a:xfrm flipV="1">
            <a:off x="1875502" y="1448780"/>
            <a:ext cx="846095" cy="3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>
            <a:stCxn id="134" idx="2"/>
            <a:endCxn id="153" idx="0"/>
          </p:cNvCxnSpPr>
          <p:nvPr/>
        </p:nvCxnSpPr>
        <p:spPr>
          <a:xfrm flipH="1">
            <a:off x="3297660" y="1628800"/>
            <a:ext cx="1" cy="2251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1065412" y="5085184"/>
            <a:ext cx="792088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Fiber-3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cxnSp>
        <p:nvCxnSpPr>
          <p:cNvPr id="30" name="直接箭头连接符 29"/>
          <p:cNvCxnSpPr>
            <a:cxnSpLocks/>
            <a:stCxn id="28" idx="0"/>
            <a:endCxn id="78" idx="2"/>
          </p:cNvCxnSpPr>
          <p:nvPr/>
        </p:nvCxnSpPr>
        <p:spPr>
          <a:xfrm flipV="1">
            <a:off x="1461456" y="4765711"/>
            <a:ext cx="1603" cy="3194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椭圆 30"/>
          <p:cNvSpPr/>
          <p:nvPr/>
        </p:nvSpPr>
        <p:spPr>
          <a:xfrm>
            <a:off x="2487570" y="4365104"/>
            <a:ext cx="1620180" cy="43204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chemeClr val="tx1"/>
                </a:solidFill>
              </a:rPr>
              <a:t>是否已加写锁？</a:t>
            </a:r>
          </a:p>
        </p:txBody>
      </p:sp>
      <p:cxnSp>
        <p:nvCxnSpPr>
          <p:cNvPr id="32" name="直接箭头连接符 31"/>
          <p:cNvCxnSpPr>
            <a:cxnSpLocks/>
            <a:stCxn id="78" idx="3"/>
            <a:endCxn id="31" idx="2"/>
          </p:cNvCxnSpPr>
          <p:nvPr/>
        </p:nvCxnSpPr>
        <p:spPr>
          <a:xfrm flipV="1">
            <a:off x="2145532" y="4581128"/>
            <a:ext cx="342038" cy="45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椭圆 33"/>
          <p:cNvSpPr/>
          <p:nvPr/>
        </p:nvSpPr>
        <p:spPr>
          <a:xfrm>
            <a:off x="5467282" y="3604455"/>
            <a:ext cx="1368152" cy="37224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chemeClr val="tx1"/>
                </a:solidFill>
              </a:rPr>
              <a:t>入等待队列</a:t>
            </a:r>
          </a:p>
        </p:txBody>
      </p:sp>
      <p:sp>
        <p:nvSpPr>
          <p:cNvPr id="50" name="椭圆 49"/>
          <p:cNvSpPr/>
          <p:nvPr/>
        </p:nvSpPr>
        <p:spPr>
          <a:xfrm>
            <a:off x="3081636" y="5013176"/>
            <a:ext cx="432048" cy="3691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chemeClr val="tx1"/>
                </a:solidFill>
              </a:rPr>
              <a:t>否</a:t>
            </a:r>
          </a:p>
        </p:txBody>
      </p:sp>
      <p:cxnSp>
        <p:nvCxnSpPr>
          <p:cNvPr id="52" name="直接箭头连接符 51"/>
          <p:cNvCxnSpPr>
            <a:stCxn id="31" idx="4"/>
            <a:endCxn id="50" idx="0"/>
          </p:cNvCxnSpPr>
          <p:nvPr/>
        </p:nvCxnSpPr>
        <p:spPr>
          <a:xfrm>
            <a:off x="3297660" y="4797152"/>
            <a:ext cx="0" cy="216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>
            <a:stCxn id="50" idx="4"/>
            <a:endCxn id="80" idx="0"/>
          </p:cNvCxnSpPr>
          <p:nvPr/>
        </p:nvCxnSpPr>
        <p:spPr>
          <a:xfrm>
            <a:off x="3297660" y="5382343"/>
            <a:ext cx="1" cy="2068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椭圆 63"/>
          <p:cNvSpPr/>
          <p:nvPr/>
        </p:nvSpPr>
        <p:spPr>
          <a:xfrm>
            <a:off x="4562364" y="4396544"/>
            <a:ext cx="432048" cy="3691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chemeClr val="tx1"/>
                </a:solidFill>
              </a:rPr>
              <a:t>是</a:t>
            </a:r>
          </a:p>
        </p:txBody>
      </p:sp>
      <p:cxnSp>
        <p:nvCxnSpPr>
          <p:cNvPr id="66" name="直接箭头连接符 65"/>
          <p:cNvCxnSpPr>
            <a:stCxn id="31" idx="6"/>
            <a:endCxn id="64" idx="2"/>
          </p:cNvCxnSpPr>
          <p:nvPr/>
        </p:nvCxnSpPr>
        <p:spPr>
          <a:xfrm>
            <a:off x="4107750" y="4581128"/>
            <a:ext cx="4546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肘形连接符 67"/>
          <p:cNvCxnSpPr>
            <a:stCxn id="64" idx="6"/>
            <a:endCxn id="34" idx="4"/>
          </p:cNvCxnSpPr>
          <p:nvPr/>
        </p:nvCxnSpPr>
        <p:spPr>
          <a:xfrm flipV="1">
            <a:off x="4994412" y="3976704"/>
            <a:ext cx="1156946" cy="60442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箭头连接符 74"/>
          <p:cNvCxnSpPr>
            <a:cxnSpLocks/>
            <a:stCxn id="106" idx="2"/>
            <a:endCxn id="88" idx="0"/>
          </p:cNvCxnSpPr>
          <p:nvPr/>
        </p:nvCxnSpPr>
        <p:spPr>
          <a:xfrm flipH="1">
            <a:off x="1459853" y="3302379"/>
            <a:ext cx="1603" cy="3176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圆角矩形 77"/>
          <p:cNvSpPr/>
          <p:nvPr/>
        </p:nvSpPr>
        <p:spPr>
          <a:xfrm>
            <a:off x="780586" y="4405671"/>
            <a:ext cx="1364946" cy="360040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200" b="1" dirty="0">
                <a:solidFill>
                  <a:schemeClr val="tx1"/>
                </a:solidFill>
              </a:rPr>
              <a:t>对读写锁加读锁</a:t>
            </a:r>
          </a:p>
        </p:txBody>
      </p:sp>
      <p:sp>
        <p:nvSpPr>
          <p:cNvPr id="80" name="圆角矩形 79"/>
          <p:cNvSpPr/>
          <p:nvPr/>
        </p:nvSpPr>
        <p:spPr>
          <a:xfrm>
            <a:off x="2721597" y="5589240"/>
            <a:ext cx="1152128" cy="36004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200" b="1" dirty="0">
                <a:solidFill>
                  <a:schemeClr val="tx1"/>
                </a:solidFill>
              </a:rPr>
              <a:t>加锁运行</a:t>
            </a:r>
          </a:p>
        </p:txBody>
      </p:sp>
      <p:sp>
        <p:nvSpPr>
          <p:cNvPr id="88" name="圆角矩形 87"/>
          <p:cNvSpPr/>
          <p:nvPr/>
        </p:nvSpPr>
        <p:spPr>
          <a:xfrm>
            <a:off x="777380" y="3619999"/>
            <a:ext cx="1364946" cy="360040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200" b="1" dirty="0">
                <a:solidFill>
                  <a:schemeClr val="tx1"/>
                </a:solidFill>
              </a:rPr>
              <a:t>对读写锁加写锁</a:t>
            </a:r>
          </a:p>
        </p:txBody>
      </p:sp>
      <p:sp>
        <p:nvSpPr>
          <p:cNvPr id="95" name="椭圆 94"/>
          <p:cNvSpPr/>
          <p:nvPr/>
        </p:nvSpPr>
        <p:spPr>
          <a:xfrm>
            <a:off x="2487570" y="3573016"/>
            <a:ext cx="1620180" cy="43204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chemeClr val="tx1"/>
                </a:solidFill>
              </a:rPr>
              <a:t>已加读、写锁？</a:t>
            </a:r>
          </a:p>
        </p:txBody>
      </p:sp>
      <p:cxnSp>
        <p:nvCxnSpPr>
          <p:cNvPr id="97" name="直接箭头连接符 96"/>
          <p:cNvCxnSpPr>
            <a:cxnSpLocks/>
            <a:stCxn id="88" idx="3"/>
            <a:endCxn id="95" idx="2"/>
          </p:cNvCxnSpPr>
          <p:nvPr/>
        </p:nvCxnSpPr>
        <p:spPr>
          <a:xfrm flipV="1">
            <a:off x="2142326" y="3789040"/>
            <a:ext cx="345244" cy="109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椭圆 97"/>
          <p:cNvSpPr/>
          <p:nvPr/>
        </p:nvSpPr>
        <p:spPr>
          <a:xfrm>
            <a:off x="3081636" y="2987825"/>
            <a:ext cx="432048" cy="3691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chemeClr val="tx1"/>
                </a:solidFill>
              </a:rPr>
              <a:t>否</a:t>
            </a:r>
          </a:p>
        </p:txBody>
      </p:sp>
      <p:cxnSp>
        <p:nvCxnSpPr>
          <p:cNvPr id="102" name="直接箭头连接符 101"/>
          <p:cNvCxnSpPr>
            <a:stCxn id="95" idx="0"/>
            <a:endCxn id="98" idx="4"/>
          </p:cNvCxnSpPr>
          <p:nvPr/>
        </p:nvCxnSpPr>
        <p:spPr>
          <a:xfrm flipV="1">
            <a:off x="3297660" y="3356992"/>
            <a:ext cx="0" cy="216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接箭头连接符 103"/>
          <p:cNvCxnSpPr>
            <a:stCxn id="98" idx="0"/>
            <a:endCxn id="131" idx="2"/>
          </p:cNvCxnSpPr>
          <p:nvPr/>
        </p:nvCxnSpPr>
        <p:spPr>
          <a:xfrm flipV="1">
            <a:off x="3297660" y="2780928"/>
            <a:ext cx="1" cy="2068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矩形 105"/>
          <p:cNvSpPr/>
          <p:nvPr/>
        </p:nvSpPr>
        <p:spPr>
          <a:xfrm>
            <a:off x="1065412" y="3014347"/>
            <a:ext cx="792088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Fiber-2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109" name="椭圆 108"/>
          <p:cNvSpPr/>
          <p:nvPr/>
        </p:nvSpPr>
        <p:spPr>
          <a:xfrm>
            <a:off x="4562364" y="3604456"/>
            <a:ext cx="432048" cy="3691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chemeClr val="tx1"/>
                </a:solidFill>
              </a:rPr>
              <a:t>是</a:t>
            </a:r>
          </a:p>
        </p:txBody>
      </p:sp>
      <p:cxnSp>
        <p:nvCxnSpPr>
          <p:cNvPr id="111" name="直接箭头连接符 110"/>
          <p:cNvCxnSpPr>
            <a:stCxn id="95" idx="6"/>
            <a:endCxn id="109" idx="2"/>
          </p:cNvCxnSpPr>
          <p:nvPr/>
        </p:nvCxnSpPr>
        <p:spPr>
          <a:xfrm>
            <a:off x="4107750" y="3789040"/>
            <a:ext cx="4546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肘形连接符 121"/>
          <p:cNvCxnSpPr>
            <a:stCxn id="165" idx="6"/>
            <a:endCxn id="34" idx="0"/>
          </p:cNvCxnSpPr>
          <p:nvPr/>
        </p:nvCxnSpPr>
        <p:spPr>
          <a:xfrm>
            <a:off x="5016852" y="2065412"/>
            <a:ext cx="1134506" cy="153904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直接箭头连接符 123"/>
          <p:cNvCxnSpPr>
            <a:stCxn id="109" idx="6"/>
            <a:endCxn id="34" idx="2"/>
          </p:cNvCxnSpPr>
          <p:nvPr/>
        </p:nvCxnSpPr>
        <p:spPr>
          <a:xfrm>
            <a:off x="4994412" y="3789040"/>
            <a:ext cx="472870" cy="15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圆角矩形 130"/>
          <p:cNvSpPr/>
          <p:nvPr/>
        </p:nvSpPr>
        <p:spPr>
          <a:xfrm>
            <a:off x="2721597" y="2420888"/>
            <a:ext cx="1152128" cy="36004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200" b="1" dirty="0">
                <a:solidFill>
                  <a:schemeClr val="tx1"/>
                </a:solidFill>
              </a:rPr>
              <a:t>加锁运行</a:t>
            </a:r>
          </a:p>
        </p:txBody>
      </p:sp>
      <p:sp>
        <p:nvSpPr>
          <p:cNvPr id="134" name="圆角矩形 133"/>
          <p:cNvSpPr/>
          <p:nvPr/>
        </p:nvSpPr>
        <p:spPr>
          <a:xfrm>
            <a:off x="2721597" y="1268760"/>
            <a:ext cx="1152128" cy="360040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200" b="1" dirty="0">
                <a:solidFill>
                  <a:schemeClr val="tx1"/>
                </a:solidFill>
              </a:rPr>
              <a:t>对互斥锁加锁</a:t>
            </a:r>
          </a:p>
        </p:txBody>
      </p:sp>
      <p:sp>
        <p:nvSpPr>
          <p:cNvPr id="153" name="椭圆 152"/>
          <p:cNvSpPr/>
          <p:nvPr/>
        </p:nvSpPr>
        <p:spPr>
          <a:xfrm>
            <a:off x="2487570" y="1853950"/>
            <a:ext cx="1620180" cy="42292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chemeClr val="tx1"/>
                </a:solidFill>
              </a:rPr>
              <a:t>加锁成功？</a:t>
            </a:r>
          </a:p>
        </p:txBody>
      </p:sp>
      <p:sp>
        <p:nvSpPr>
          <p:cNvPr id="155" name="椭圆 154"/>
          <p:cNvSpPr/>
          <p:nvPr/>
        </p:nvSpPr>
        <p:spPr>
          <a:xfrm>
            <a:off x="1578469" y="1880828"/>
            <a:ext cx="432048" cy="3691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chemeClr val="tx1"/>
                </a:solidFill>
              </a:rPr>
              <a:t>是</a:t>
            </a:r>
          </a:p>
        </p:txBody>
      </p:sp>
      <p:cxnSp>
        <p:nvCxnSpPr>
          <p:cNvPr id="157" name="直接箭头连接符 156"/>
          <p:cNvCxnSpPr>
            <a:stCxn id="153" idx="2"/>
            <a:endCxn id="155" idx="6"/>
          </p:cNvCxnSpPr>
          <p:nvPr/>
        </p:nvCxnSpPr>
        <p:spPr>
          <a:xfrm flipH="1">
            <a:off x="2010517" y="2065411"/>
            <a:ext cx="47705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肘形连接符 158"/>
          <p:cNvCxnSpPr>
            <a:stCxn id="155" idx="4"/>
            <a:endCxn id="131" idx="1"/>
          </p:cNvCxnSpPr>
          <p:nvPr/>
        </p:nvCxnSpPr>
        <p:spPr>
          <a:xfrm rot="16200000" flipH="1">
            <a:off x="2082589" y="1961899"/>
            <a:ext cx="350913" cy="92710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椭圆 164"/>
          <p:cNvSpPr/>
          <p:nvPr/>
        </p:nvSpPr>
        <p:spPr>
          <a:xfrm>
            <a:off x="4584804" y="1880828"/>
            <a:ext cx="432048" cy="3691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chemeClr val="tx1"/>
                </a:solidFill>
              </a:rPr>
              <a:t>否</a:t>
            </a:r>
          </a:p>
        </p:txBody>
      </p:sp>
      <p:cxnSp>
        <p:nvCxnSpPr>
          <p:cNvPr id="167" name="直接箭头连接符 166"/>
          <p:cNvCxnSpPr>
            <a:stCxn id="153" idx="6"/>
            <a:endCxn id="165" idx="2"/>
          </p:cNvCxnSpPr>
          <p:nvPr/>
        </p:nvCxnSpPr>
        <p:spPr>
          <a:xfrm>
            <a:off x="4107750" y="2065411"/>
            <a:ext cx="477054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圆角矩形 38"/>
          <p:cNvSpPr/>
          <p:nvPr/>
        </p:nvSpPr>
        <p:spPr>
          <a:xfrm>
            <a:off x="7308304" y="3609019"/>
            <a:ext cx="1152128" cy="360040"/>
          </a:xfrm>
          <a:prstGeom prst="roundRect">
            <a:avLst/>
          </a:prstGeom>
          <a:solidFill>
            <a:schemeClr val="accent4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200" b="1" dirty="0">
                <a:solidFill>
                  <a:schemeClr val="tx1"/>
                </a:solidFill>
              </a:rPr>
              <a:t>入调度队列</a:t>
            </a:r>
          </a:p>
        </p:txBody>
      </p:sp>
      <p:cxnSp>
        <p:nvCxnSpPr>
          <p:cNvPr id="5" name="直接箭头连接符 4"/>
          <p:cNvCxnSpPr>
            <a:stCxn id="34" idx="6"/>
            <a:endCxn id="39" idx="1"/>
          </p:cNvCxnSpPr>
          <p:nvPr/>
        </p:nvCxnSpPr>
        <p:spPr>
          <a:xfrm flipV="1">
            <a:off x="6835434" y="3789039"/>
            <a:ext cx="472870" cy="15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肘形连接符 7"/>
          <p:cNvCxnSpPr>
            <a:stCxn id="39" idx="2"/>
            <a:endCxn id="80" idx="3"/>
          </p:cNvCxnSpPr>
          <p:nvPr/>
        </p:nvCxnSpPr>
        <p:spPr>
          <a:xfrm rot="5400000">
            <a:off x="4978947" y="2863838"/>
            <a:ext cx="1800201" cy="401064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矩形 53">
            <a:extLst>
              <a:ext uri="{FF2B5EF4-FFF2-40B4-BE49-F238E27FC236}">
                <a16:creationId xmlns:a16="http://schemas.microsoft.com/office/drawing/2014/main" id="{1FBC69EB-55BF-5343-91F1-2FC361DA5F2C}"/>
              </a:ext>
            </a:extLst>
          </p:cNvPr>
          <p:cNvSpPr/>
          <p:nvPr/>
        </p:nvSpPr>
        <p:spPr>
          <a:xfrm>
            <a:off x="457201" y="980728"/>
            <a:ext cx="8219255" cy="5256584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5639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6707422-5534-4849-8833-F05529B19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多线程间的协程互斥锁 </a:t>
            </a:r>
            <a:r>
              <a:rPr lang="en-US" altLang="zh-CN" dirty="0"/>
              <a:t>--- </a:t>
            </a:r>
            <a:r>
              <a:rPr lang="zh-CN" altLang="en-US" sz="2000" dirty="0"/>
              <a:t>设计要点</a:t>
            </a:r>
            <a:endParaRPr kumimoji="1" lang="zh-CN" altLang="en-US" dirty="0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8F2A9287-75F8-2F41-9442-DB07158E3BBD}"/>
              </a:ext>
            </a:extLst>
          </p:cNvPr>
          <p:cNvSpPr/>
          <p:nvPr/>
        </p:nvSpPr>
        <p:spPr>
          <a:xfrm>
            <a:off x="2051720" y="2489979"/>
            <a:ext cx="1080120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100" dirty="0"/>
              <a:t>协程</a:t>
            </a:r>
            <a:r>
              <a:rPr kumimoji="1" lang="en-US" altLang="zh-CN" sz="1100" dirty="0"/>
              <a:t>A1</a:t>
            </a:r>
            <a:endParaRPr kumimoji="1" lang="zh-CN" altLang="en-US" sz="1100" dirty="0"/>
          </a:p>
        </p:txBody>
      </p:sp>
      <p:cxnSp>
        <p:nvCxnSpPr>
          <p:cNvPr id="9" name="直线箭头连接符 8">
            <a:extLst>
              <a:ext uri="{FF2B5EF4-FFF2-40B4-BE49-F238E27FC236}">
                <a16:creationId xmlns:a16="http://schemas.microsoft.com/office/drawing/2014/main" id="{F11D925A-7C02-9543-941E-D2EA9B7E7196}"/>
              </a:ext>
            </a:extLst>
          </p:cNvPr>
          <p:cNvCxnSpPr>
            <a:cxnSpLocks/>
            <a:stCxn id="6" idx="3"/>
            <a:endCxn id="14" idx="1"/>
          </p:cNvCxnSpPr>
          <p:nvPr/>
        </p:nvCxnSpPr>
        <p:spPr>
          <a:xfrm>
            <a:off x="3131840" y="2633995"/>
            <a:ext cx="1152128" cy="16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矩形 33">
            <a:extLst>
              <a:ext uri="{FF2B5EF4-FFF2-40B4-BE49-F238E27FC236}">
                <a16:creationId xmlns:a16="http://schemas.microsoft.com/office/drawing/2014/main" id="{1FE150D8-BAEE-524D-91E2-D2F9FDB3BFF9}"/>
              </a:ext>
            </a:extLst>
          </p:cNvPr>
          <p:cNvSpPr/>
          <p:nvPr/>
        </p:nvSpPr>
        <p:spPr>
          <a:xfrm>
            <a:off x="6170270" y="1919156"/>
            <a:ext cx="1354059" cy="1866966"/>
          </a:xfrm>
          <a:prstGeom prst="rect">
            <a:avLst/>
          </a:prstGeom>
          <a:noFill/>
          <a:ln w="12700">
            <a:prstDash val="lgDash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BA341A9F-A9B4-3347-8512-FD87A30FA811}"/>
              </a:ext>
            </a:extLst>
          </p:cNvPr>
          <p:cNvSpPr/>
          <p:nvPr/>
        </p:nvSpPr>
        <p:spPr>
          <a:xfrm>
            <a:off x="4283968" y="2491580"/>
            <a:ext cx="1080120" cy="288032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100" dirty="0"/>
              <a:t>互斥锁</a:t>
            </a:r>
            <a:r>
              <a:rPr kumimoji="1" lang="en-US" altLang="zh-CN" sz="1100" dirty="0"/>
              <a:t>1</a:t>
            </a:r>
            <a:endParaRPr kumimoji="1" lang="zh-CN" altLang="en-US" sz="1100" dirty="0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7831449A-4B33-C840-8B2E-429E5D8011C3}"/>
              </a:ext>
            </a:extLst>
          </p:cNvPr>
          <p:cNvSpPr/>
          <p:nvPr/>
        </p:nvSpPr>
        <p:spPr>
          <a:xfrm>
            <a:off x="4283968" y="3269511"/>
            <a:ext cx="1080120" cy="288032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100" b="1" dirty="0"/>
              <a:t>互斥锁</a:t>
            </a:r>
            <a:r>
              <a:rPr kumimoji="1" lang="en-US" altLang="zh-CN" sz="1100" b="1" dirty="0"/>
              <a:t>2</a:t>
            </a:r>
            <a:endParaRPr kumimoji="1" lang="zh-CN" altLang="en-US" sz="1100" b="1" dirty="0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1F89F715-E3CB-034B-AD8E-159060E35248}"/>
              </a:ext>
            </a:extLst>
          </p:cNvPr>
          <p:cNvSpPr/>
          <p:nvPr/>
        </p:nvSpPr>
        <p:spPr>
          <a:xfrm>
            <a:off x="2051720" y="3269511"/>
            <a:ext cx="1080120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100" dirty="0"/>
              <a:t>协程</a:t>
            </a:r>
            <a:r>
              <a:rPr kumimoji="1" lang="en-US" altLang="zh-CN" sz="1100" dirty="0"/>
              <a:t>A2</a:t>
            </a:r>
            <a:endParaRPr kumimoji="1" lang="zh-CN" altLang="en-US" sz="1100" dirty="0"/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id="{37199418-86FF-BF4E-95A0-6AF0E39C9E0E}"/>
              </a:ext>
            </a:extLst>
          </p:cNvPr>
          <p:cNvSpPr/>
          <p:nvPr/>
        </p:nvSpPr>
        <p:spPr>
          <a:xfrm>
            <a:off x="3377983" y="2276872"/>
            <a:ext cx="639994" cy="369167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b="1" dirty="0">
                <a:solidFill>
                  <a:schemeClr val="tx1"/>
                </a:solidFill>
              </a:rPr>
              <a:t>成功加锁</a:t>
            </a:r>
          </a:p>
        </p:txBody>
      </p:sp>
      <p:sp>
        <p:nvSpPr>
          <p:cNvPr id="21" name="椭圆 20">
            <a:extLst>
              <a:ext uri="{FF2B5EF4-FFF2-40B4-BE49-F238E27FC236}">
                <a16:creationId xmlns:a16="http://schemas.microsoft.com/office/drawing/2014/main" id="{56119C80-642D-7849-B046-172A9604658D}"/>
              </a:ext>
            </a:extLst>
          </p:cNvPr>
          <p:cNvSpPr/>
          <p:nvPr/>
        </p:nvSpPr>
        <p:spPr>
          <a:xfrm>
            <a:off x="3400947" y="3044360"/>
            <a:ext cx="639994" cy="369167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b="1" dirty="0">
                <a:solidFill>
                  <a:schemeClr val="tx1"/>
                </a:solidFill>
              </a:rPr>
              <a:t>等待加锁</a:t>
            </a:r>
          </a:p>
        </p:txBody>
      </p:sp>
      <p:cxnSp>
        <p:nvCxnSpPr>
          <p:cNvPr id="22" name="直线箭头连接符 21">
            <a:extLst>
              <a:ext uri="{FF2B5EF4-FFF2-40B4-BE49-F238E27FC236}">
                <a16:creationId xmlns:a16="http://schemas.microsoft.com/office/drawing/2014/main" id="{065FA064-E3AA-0245-8207-7191B647F988}"/>
              </a:ext>
            </a:extLst>
          </p:cNvPr>
          <p:cNvCxnSpPr>
            <a:cxnSpLocks/>
            <a:stCxn id="16" idx="3"/>
            <a:endCxn id="15" idx="1"/>
          </p:cNvCxnSpPr>
          <p:nvPr/>
        </p:nvCxnSpPr>
        <p:spPr>
          <a:xfrm>
            <a:off x="3131840" y="3413527"/>
            <a:ext cx="115212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>
            <a:extLst>
              <a:ext uri="{FF2B5EF4-FFF2-40B4-BE49-F238E27FC236}">
                <a16:creationId xmlns:a16="http://schemas.microsoft.com/office/drawing/2014/main" id="{7ACA281B-CB20-5E49-ACDD-91090D268C08}"/>
              </a:ext>
            </a:extLst>
          </p:cNvPr>
          <p:cNvSpPr/>
          <p:nvPr/>
        </p:nvSpPr>
        <p:spPr>
          <a:xfrm>
            <a:off x="6300192" y="2490417"/>
            <a:ext cx="1080120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100" dirty="0"/>
              <a:t>协程</a:t>
            </a:r>
            <a:r>
              <a:rPr kumimoji="1" lang="en-US" altLang="zh-CN" sz="1100" dirty="0"/>
              <a:t>B1</a:t>
            </a:r>
            <a:endParaRPr kumimoji="1" lang="zh-CN" altLang="en-US" sz="1100" dirty="0"/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6D3A869A-B878-0C4D-B53D-46A95AD2F062}"/>
              </a:ext>
            </a:extLst>
          </p:cNvPr>
          <p:cNvSpPr/>
          <p:nvPr/>
        </p:nvSpPr>
        <p:spPr>
          <a:xfrm>
            <a:off x="6300192" y="3269949"/>
            <a:ext cx="1080120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100" dirty="0"/>
              <a:t>协程</a:t>
            </a:r>
            <a:r>
              <a:rPr kumimoji="1" lang="en-US" altLang="zh-CN" sz="1100" dirty="0"/>
              <a:t>B2</a:t>
            </a:r>
            <a:endParaRPr kumimoji="1" lang="zh-CN" altLang="en-US" sz="1100" dirty="0"/>
          </a:p>
        </p:txBody>
      </p:sp>
      <p:cxnSp>
        <p:nvCxnSpPr>
          <p:cNvPr id="31" name="直线箭头连接符 30">
            <a:extLst>
              <a:ext uri="{FF2B5EF4-FFF2-40B4-BE49-F238E27FC236}">
                <a16:creationId xmlns:a16="http://schemas.microsoft.com/office/drawing/2014/main" id="{01024FE0-D8F9-3044-B30A-7DFABCFD922B}"/>
              </a:ext>
            </a:extLst>
          </p:cNvPr>
          <p:cNvCxnSpPr>
            <a:cxnSpLocks/>
            <a:stCxn id="27" idx="1"/>
            <a:endCxn id="14" idx="3"/>
          </p:cNvCxnSpPr>
          <p:nvPr/>
        </p:nvCxnSpPr>
        <p:spPr>
          <a:xfrm flipH="1">
            <a:off x="5364088" y="2634433"/>
            <a:ext cx="936104" cy="11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椭圆 32">
            <a:extLst>
              <a:ext uri="{FF2B5EF4-FFF2-40B4-BE49-F238E27FC236}">
                <a16:creationId xmlns:a16="http://schemas.microsoft.com/office/drawing/2014/main" id="{F9AA639F-8924-734F-834E-9BF680CFF8A1}"/>
              </a:ext>
            </a:extLst>
          </p:cNvPr>
          <p:cNvSpPr/>
          <p:nvPr/>
        </p:nvSpPr>
        <p:spPr>
          <a:xfrm>
            <a:off x="5476139" y="2264828"/>
            <a:ext cx="639994" cy="369167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b="1" dirty="0">
                <a:solidFill>
                  <a:schemeClr val="tx1"/>
                </a:solidFill>
              </a:rPr>
              <a:t>等待加锁</a:t>
            </a:r>
          </a:p>
        </p:txBody>
      </p:sp>
      <p:cxnSp>
        <p:nvCxnSpPr>
          <p:cNvPr id="35" name="直线箭头连接符 34">
            <a:extLst>
              <a:ext uri="{FF2B5EF4-FFF2-40B4-BE49-F238E27FC236}">
                <a16:creationId xmlns:a16="http://schemas.microsoft.com/office/drawing/2014/main" id="{00C1F663-EF2C-C444-91F3-2C717016C0D0}"/>
              </a:ext>
            </a:extLst>
          </p:cNvPr>
          <p:cNvCxnSpPr>
            <a:cxnSpLocks/>
            <a:stCxn id="29" idx="1"/>
            <a:endCxn id="15" idx="3"/>
          </p:cNvCxnSpPr>
          <p:nvPr/>
        </p:nvCxnSpPr>
        <p:spPr>
          <a:xfrm flipH="1" flipV="1">
            <a:off x="5364088" y="3413527"/>
            <a:ext cx="936104" cy="4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椭圆 35">
            <a:extLst>
              <a:ext uri="{FF2B5EF4-FFF2-40B4-BE49-F238E27FC236}">
                <a16:creationId xmlns:a16="http://schemas.microsoft.com/office/drawing/2014/main" id="{A8B6B602-1A73-4A40-8FCF-79A6F3FFE463}"/>
              </a:ext>
            </a:extLst>
          </p:cNvPr>
          <p:cNvSpPr/>
          <p:nvPr/>
        </p:nvSpPr>
        <p:spPr>
          <a:xfrm>
            <a:off x="5482887" y="3059833"/>
            <a:ext cx="639994" cy="369167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b="1" dirty="0">
                <a:solidFill>
                  <a:schemeClr val="tx1"/>
                </a:solidFill>
              </a:rPr>
              <a:t>成功加锁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F5288525-8FCC-1247-8D4E-C659D0617E97}"/>
              </a:ext>
            </a:extLst>
          </p:cNvPr>
          <p:cNvSpPr txBox="1"/>
          <p:nvPr/>
        </p:nvSpPr>
        <p:spPr>
          <a:xfrm>
            <a:off x="6122881" y="1919156"/>
            <a:ext cx="14014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 dirty="0"/>
              <a:t>线程</a:t>
            </a:r>
            <a:r>
              <a:rPr kumimoji="1" lang="en-US" altLang="zh-CN" sz="1400" dirty="0"/>
              <a:t>B</a:t>
            </a:r>
            <a:endParaRPr kumimoji="1" lang="zh-CN" altLang="en-US" sz="1400" dirty="0"/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3EA52D8D-FDB8-814E-9FE3-0D621E6FA9A7}"/>
              </a:ext>
            </a:extLst>
          </p:cNvPr>
          <p:cNvSpPr/>
          <p:nvPr/>
        </p:nvSpPr>
        <p:spPr>
          <a:xfrm>
            <a:off x="1879907" y="1919156"/>
            <a:ext cx="1354059" cy="1866966"/>
          </a:xfrm>
          <a:prstGeom prst="rect">
            <a:avLst/>
          </a:prstGeom>
          <a:noFill/>
          <a:ln w="12700">
            <a:prstDash val="lgDash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9FFB5985-1D2E-5945-A1C6-3836C5E23EAA}"/>
              </a:ext>
            </a:extLst>
          </p:cNvPr>
          <p:cNvSpPr txBox="1"/>
          <p:nvPr/>
        </p:nvSpPr>
        <p:spPr>
          <a:xfrm>
            <a:off x="1874408" y="1915892"/>
            <a:ext cx="14014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 dirty="0"/>
              <a:t>线程</a:t>
            </a:r>
            <a:r>
              <a:rPr kumimoji="1" lang="en-US" altLang="zh-CN" sz="1400" dirty="0"/>
              <a:t>A</a:t>
            </a:r>
            <a:endParaRPr kumimoji="1" lang="zh-CN" altLang="en-US" sz="1400" dirty="0"/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id="{5663E287-C873-8B45-937A-729A47A067CA}"/>
              </a:ext>
            </a:extLst>
          </p:cNvPr>
          <p:cNvSpPr/>
          <p:nvPr/>
        </p:nvSpPr>
        <p:spPr>
          <a:xfrm>
            <a:off x="1691680" y="1700808"/>
            <a:ext cx="5976665" cy="2304256"/>
          </a:xfrm>
          <a:prstGeom prst="rect">
            <a:avLst/>
          </a:prstGeom>
          <a:noFill/>
          <a:ln w="12700">
            <a:prstDash val="lgDash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79843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背景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en-US" sz="2400" dirty="0">
                <a:latin typeface="方正舒体" panose="02010601030101010101" pitchFamily="2" charset="-122"/>
                <a:ea typeface="方正舒体" panose="02010601030101010101" pitchFamily="2" charset="-122"/>
              </a:rPr>
              <a:t>为什么需要网络协程？</a:t>
            </a:r>
            <a:endParaRPr lang="en-US" altLang="zh-CN" sz="2400" dirty="0">
              <a:latin typeface="方正舒体" panose="02010601030101010101" pitchFamily="2" charset="-122"/>
              <a:ea typeface="方正舒体" panose="02010601030101010101" pitchFamily="2" charset="-122"/>
            </a:endParaRPr>
          </a:p>
          <a:p>
            <a:r>
              <a:rPr lang="en-US" altLang="zh-CN" sz="1600" dirty="0"/>
              <a:t>1</a:t>
            </a:r>
            <a:r>
              <a:rPr lang="zh-CN" altLang="en-US" sz="1600" dirty="0"/>
              <a:t>、协程</a:t>
            </a:r>
            <a:r>
              <a:rPr lang="en-US" altLang="zh-CN" sz="1600" dirty="0"/>
              <a:t>/</a:t>
            </a:r>
            <a:r>
              <a:rPr lang="zh-CN" altLang="en-US" sz="1600" dirty="0"/>
              <a:t>纤程并不是一个新概念</a:t>
            </a:r>
            <a:endParaRPr lang="en-US" altLang="zh-CN" sz="1600" dirty="0"/>
          </a:p>
          <a:p>
            <a:r>
              <a:rPr lang="en-US" altLang="zh-CN" sz="1600" dirty="0"/>
              <a:t>2</a:t>
            </a:r>
            <a:r>
              <a:rPr lang="zh-CN" altLang="en-US" sz="1600" dirty="0"/>
              <a:t>、大并发、高性能对于服务端的高要求</a:t>
            </a:r>
            <a:endParaRPr lang="en-US" altLang="zh-CN" sz="1600" dirty="0"/>
          </a:p>
          <a:p>
            <a:r>
              <a:rPr lang="en-US" altLang="zh-CN" sz="1600" dirty="0"/>
              <a:t>3</a:t>
            </a:r>
            <a:r>
              <a:rPr lang="zh-CN" altLang="en-US" sz="1600" dirty="0"/>
              <a:t>、移动设备的快速增长加大了服务端大并发压力</a:t>
            </a:r>
            <a:endParaRPr lang="en-US" altLang="zh-CN" sz="1600" dirty="0"/>
          </a:p>
          <a:p>
            <a:r>
              <a:rPr lang="en-US" altLang="zh-CN" sz="1600" dirty="0"/>
              <a:t>4</a:t>
            </a:r>
            <a:r>
              <a:rPr lang="zh-CN" altLang="en-US" sz="1600" dirty="0"/>
              <a:t>、</a:t>
            </a:r>
            <a:r>
              <a:rPr lang="en-US" altLang="zh-CN" sz="1600" dirty="0"/>
              <a:t>Go </a:t>
            </a:r>
            <a:r>
              <a:rPr lang="zh-CN" altLang="en-US" sz="1600" dirty="0"/>
              <a:t>语言的兴起将协程带到了一个新的高度</a:t>
            </a:r>
            <a:endParaRPr lang="en-US" altLang="zh-CN" sz="1600" dirty="0"/>
          </a:p>
          <a:p>
            <a:endParaRPr lang="en-US" altLang="zh-CN" dirty="0"/>
          </a:p>
          <a:p>
            <a:r>
              <a:rPr lang="zh-CN" altLang="en-US" sz="2400" dirty="0">
                <a:latin typeface="方正舒体" panose="02010601030101010101" pitchFamily="2" charset="-122"/>
                <a:ea typeface="方正舒体" panose="02010601030101010101" pitchFamily="2" charset="-122"/>
              </a:rPr>
              <a:t>支持协程的编程语言：</a:t>
            </a:r>
            <a:endParaRPr lang="en-US" altLang="zh-CN" sz="2400" dirty="0">
              <a:latin typeface="方正舒体" panose="02010601030101010101" pitchFamily="2" charset="-122"/>
              <a:ea typeface="方正舒体" panose="02010601030101010101" pitchFamily="2" charset="-122"/>
            </a:endParaRPr>
          </a:p>
          <a:p>
            <a:r>
              <a:rPr lang="en-US" altLang="zh-CN" sz="1600" dirty="0"/>
              <a:t>1</a:t>
            </a:r>
            <a:r>
              <a:rPr lang="zh-CN" altLang="en-US" sz="1600" dirty="0"/>
              <a:t>、</a:t>
            </a:r>
            <a:r>
              <a:rPr lang="en-US" altLang="zh-CN" sz="1600" dirty="0"/>
              <a:t>Go </a:t>
            </a:r>
            <a:r>
              <a:rPr lang="zh-CN" altLang="en-US" sz="1600" dirty="0"/>
              <a:t>语言，非常容易支持大并发、高性能</a:t>
            </a:r>
            <a:endParaRPr lang="en-US" altLang="zh-CN" sz="1600" dirty="0"/>
          </a:p>
          <a:p>
            <a:r>
              <a:rPr lang="en-US" altLang="zh-CN" sz="1600" dirty="0"/>
              <a:t>2</a:t>
            </a:r>
            <a:r>
              <a:rPr lang="zh-CN" altLang="en-US" sz="1600" dirty="0"/>
              <a:t>、</a:t>
            </a:r>
            <a:r>
              <a:rPr lang="en-US" altLang="zh-CN" sz="1600" dirty="0"/>
              <a:t>Python </a:t>
            </a:r>
            <a:r>
              <a:rPr lang="zh-CN" altLang="en-US" sz="1600" dirty="0"/>
              <a:t>语言</a:t>
            </a:r>
            <a:endParaRPr lang="en-US" altLang="zh-CN" sz="1600" dirty="0"/>
          </a:p>
          <a:p>
            <a:r>
              <a:rPr lang="en-US" altLang="zh-CN" sz="1600" dirty="0"/>
              <a:t>3</a:t>
            </a:r>
            <a:r>
              <a:rPr lang="zh-CN" altLang="en-US" sz="1600" dirty="0"/>
              <a:t>、</a:t>
            </a:r>
            <a:r>
              <a:rPr lang="en-US" altLang="zh-CN" sz="1600" dirty="0" err="1"/>
              <a:t>Erlang</a:t>
            </a:r>
            <a:r>
              <a:rPr lang="en-US" altLang="zh-CN" sz="1600" dirty="0"/>
              <a:t> </a:t>
            </a:r>
            <a:r>
              <a:rPr lang="zh-CN" altLang="en-US" sz="1600" dirty="0"/>
              <a:t>语言</a:t>
            </a:r>
            <a:endParaRPr lang="en-US" altLang="zh-CN" sz="1600" dirty="0"/>
          </a:p>
          <a:p>
            <a:r>
              <a:rPr lang="en-US" altLang="zh-CN" sz="1600" dirty="0"/>
              <a:t>4</a:t>
            </a:r>
            <a:r>
              <a:rPr lang="zh-CN" altLang="en-US" sz="1600" dirty="0"/>
              <a:t>、</a:t>
            </a:r>
            <a:r>
              <a:rPr lang="en-US" altLang="zh-CN" sz="1600" dirty="0" err="1"/>
              <a:t>Lua</a:t>
            </a:r>
            <a:r>
              <a:rPr lang="en-US" altLang="zh-CN" sz="1600" dirty="0"/>
              <a:t> </a:t>
            </a:r>
            <a:r>
              <a:rPr lang="zh-CN" altLang="en-US" sz="1600" dirty="0"/>
              <a:t>语言</a:t>
            </a:r>
            <a:endParaRPr lang="en-US" altLang="zh-CN" sz="1600" dirty="0"/>
          </a:p>
          <a:p>
            <a:r>
              <a:rPr lang="zh-CN" altLang="en-US" sz="1600" dirty="0"/>
              <a:t>。。。。。。</a:t>
            </a:r>
            <a:endParaRPr lang="en-US" altLang="zh-CN" sz="1600" dirty="0"/>
          </a:p>
          <a:p>
            <a:endParaRPr lang="en-US" altLang="zh-CN" dirty="0"/>
          </a:p>
          <a:p>
            <a:r>
              <a:rPr lang="zh-CN" altLang="en-US" sz="2400" dirty="0">
                <a:latin typeface="方正舒体" panose="02010601030101010101" pitchFamily="2" charset="-122"/>
                <a:ea typeface="方正舒体" panose="02010601030101010101" pitchFamily="2" charset="-122"/>
              </a:rPr>
              <a:t>为什么要设计一套 </a:t>
            </a:r>
            <a:r>
              <a:rPr lang="en-US" altLang="zh-CN" sz="2400" dirty="0">
                <a:latin typeface="方正舒体" panose="02010601030101010101" pitchFamily="2" charset="-122"/>
                <a:ea typeface="方正舒体" panose="02010601030101010101" pitchFamily="2" charset="-122"/>
              </a:rPr>
              <a:t>C/C++ </a:t>
            </a:r>
            <a:r>
              <a:rPr lang="zh-CN" altLang="en-US" sz="2400" dirty="0">
                <a:latin typeface="方正舒体" panose="02010601030101010101" pitchFamily="2" charset="-122"/>
                <a:ea typeface="方正舒体" panose="02010601030101010101" pitchFamily="2" charset="-122"/>
              </a:rPr>
              <a:t>网络协程库？</a:t>
            </a:r>
            <a:endParaRPr lang="en-US" altLang="zh-CN" sz="2400" dirty="0">
              <a:latin typeface="方正舒体" panose="02010601030101010101" pitchFamily="2" charset="-122"/>
              <a:ea typeface="方正舒体" panose="02010601030101010101" pitchFamily="2" charset="-122"/>
            </a:endParaRPr>
          </a:p>
          <a:p>
            <a:r>
              <a:rPr lang="en-US" altLang="zh-CN" sz="1600" dirty="0"/>
              <a:t>1</a:t>
            </a:r>
            <a:r>
              <a:rPr lang="zh-CN" altLang="en-US" sz="1600" dirty="0"/>
              <a:t>、学习一部门语言的成本要远高于学习一个库</a:t>
            </a:r>
            <a:endParaRPr lang="en-US" altLang="zh-CN" sz="1600" dirty="0"/>
          </a:p>
          <a:p>
            <a:r>
              <a:rPr lang="en-US" altLang="zh-CN" sz="1600" dirty="0"/>
              <a:t>2</a:t>
            </a:r>
            <a:r>
              <a:rPr lang="zh-CN" altLang="en-US" sz="1600" dirty="0"/>
              <a:t>、</a:t>
            </a:r>
            <a:r>
              <a:rPr lang="en-US" altLang="zh-CN" sz="1600" dirty="0"/>
              <a:t>C/C++ </a:t>
            </a:r>
            <a:r>
              <a:rPr lang="zh-CN" altLang="en-US" sz="1600" dirty="0"/>
              <a:t>程序员多年的经验积累损耗巨大</a:t>
            </a:r>
            <a:endParaRPr lang="en-US" altLang="zh-CN" sz="1600" dirty="0"/>
          </a:p>
          <a:p>
            <a:r>
              <a:rPr lang="en-US" altLang="zh-CN" sz="1600" dirty="0"/>
              <a:t>3</a:t>
            </a:r>
            <a:r>
              <a:rPr lang="zh-CN" altLang="en-US" sz="1600" dirty="0"/>
              <a:t>、</a:t>
            </a:r>
            <a:r>
              <a:rPr lang="en-US" altLang="zh-CN" sz="1600" dirty="0"/>
              <a:t>C/C++ </a:t>
            </a:r>
            <a:r>
              <a:rPr lang="zh-CN" altLang="en-US" sz="1600" b="1" dirty="0"/>
              <a:t>综合</a:t>
            </a:r>
            <a:r>
              <a:rPr lang="zh-CN" altLang="en-US" sz="1600" dirty="0"/>
              <a:t>运行效率高</a:t>
            </a:r>
            <a:endParaRPr lang="en-US" altLang="zh-CN" sz="1600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764435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多线程间的协程事件锁 </a:t>
            </a:r>
            <a:r>
              <a:rPr lang="en-US" altLang="zh-CN" dirty="0"/>
              <a:t>--- </a:t>
            </a:r>
            <a:r>
              <a:rPr lang="zh-CN" altLang="en-US" sz="2000" dirty="0"/>
              <a:t>设计要点</a:t>
            </a:r>
          </a:p>
        </p:txBody>
      </p:sp>
      <p:sp>
        <p:nvSpPr>
          <p:cNvPr id="4" name="矩形 3"/>
          <p:cNvSpPr/>
          <p:nvPr/>
        </p:nvSpPr>
        <p:spPr>
          <a:xfrm>
            <a:off x="1151620" y="2605376"/>
            <a:ext cx="792088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solidFill>
                  <a:schemeClr val="tx1"/>
                </a:solidFill>
              </a:rPr>
              <a:t>协程</a:t>
            </a:r>
            <a:r>
              <a:rPr lang="en-US" altLang="zh-CN" sz="1400" b="1" dirty="0">
                <a:solidFill>
                  <a:schemeClr val="tx1"/>
                </a:solidFill>
              </a:rPr>
              <a:t>A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cxnSp>
        <p:nvCxnSpPr>
          <p:cNvPr id="7" name="直接箭头连接符 6"/>
          <p:cNvCxnSpPr>
            <a:stCxn id="4" idx="3"/>
            <a:endCxn id="134" idx="1"/>
          </p:cNvCxnSpPr>
          <p:nvPr/>
        </p:nvCxnSpPr>
        <p:spPr>
          <a:xfrm>
            <a:off x="1943708" y="2749392"/>
            <a:ext cx="39604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>
            <a:cxnSpLocks/>
            <a:stCxn id="134" idx="0"/>
            <a:endCxn id="153" idx="4"/>
          </p:cNvCxnSpPr>
          <p:nvPr/>
        </p:nvCxnSpPr>
        <p:spPr>
          <a:xfrm flipV="1">
            <a:off x="2915816" y="2285856"/>
            <a:ext cx="0" cy="2835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1127571" y="4437112"/>
            <a:ext cx="792088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solidFill>
                  <a:schemeClr val="tx1"/>
                </a:solidFill>
              </a:rPr>
              <a:t>协程</a:t>
            </a:r>
            <a:r>
              <a:rPr lang="en-US" altLang="zh-CN" sz="1400" b="1" dirty="0">
                <a:solidFill>
                  <a:schemeClr val="tx1"/>
                </a:solidFill>
              </a:rPr>
              <a:t>B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cxnSp>
        <p:nvCxnSpPr>
          <p:cNvPr id="30" name="直接箭头连接符 29"/>
          <p:cNvCxnSpPr>
            <a:cxnSpLocks/>
            <a:stCxn id="28" idx="0"/>
            <a:endCxn id="78" idx="2"/>
          </p:cNvCxnSpPr>
          <p:nvPr/>
        </p:nvCxnSpPr>
        <p:spPr>
          <a:xfrm flipV="1">
            <a:off x="1523615" y="4036504"/>
            <a:ext cx="1603" cy="4006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椭圆 30"/>
          <p:cNvSpPr/>
          <p:nvPr/>
        </p:nvSpPr>
        <p:spPr>
          <a:xfrm>
            <a:off x="2549729" y="3635897"/>
            <a:ext cx="1620180" cy="43204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chemeClr val="tx1"/>
                </a:solidFill>
              </a:rPr>
              <a:t>是否有等待者？</a:t>
            </a:r>
          </a:p>
        </p:txBody>
      </p:sp>
      <p:cxnSp>
        <p:nvCxnSpPr>
          <p:cNvPr id="32" name="直接箭头连接符 31"/>
          <p:cNvCxnSpPr>
            <a:cxnSpLocks/>
            <a:stCxn id="78" idx="3"/>
            <a:endCxn id="31" idx="2"/>
          </p:cNvCxnSpPr>
          <p:nvPr/>
        </p:nvCxnSpPr>
        <p:spPr>
          <a:xfrm flipV="1">
            <a:off x="2207691" y="3851921"/>
            <a:ext cx="342038" cy="45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椭圆 33"/>
          <p:cNvSpPr/>
          <p:nvPr/>
        </p:nvSpPr>
        <p:spPr>
          <a:xfrm>
            <a:off x="7020272" y="1822141"/>
            <a:ext cx="1368152" cy="486535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1" dirty="0">
                <a:solidFill>
                  <a:schemeClr val="tx1"/>
                </a:solidFill>
              </a:rPr>
              <a:t>IO</a:t>
            </a:r>
            <a:r>
              <a:rPr lang="zh-CN" altLang="en-US" sz="1200" b="1" dirty="0">
                <a:solidFill>
                  <a:schemeClr val="tx1"/>
                </a:solidFill>
              </a:rPr>
              <a:t>读管道加入等待队列</a:t>
            </a:r>
          </a:p>
        </p:txBody>
      </p:sp>
      <p:sp>
        <p:nvSpPr>
          <p:cNvPr id="50" name="椭圆 49"/>
          <p:cNvSpPr/>
          <p:nvPr/>
        </p:nvSpPr>
        <p:spPr>
          <a:xfrm>
            <a:off x="3143795" y="4365104"/>
            <a:ext cx="432048" cy="3691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chemeClr val="tx1"/>
                </a:solidFill>
              </a:rPr>
              <a:t>否</a:t>
            </a:r>
          </a:p>
        </p:txBody>
      </p:sp>
      <p:cxnSp>
        <p:nvCxnSpPr>
          <p:cNvPr id="52" name="直接箭头连接符 51"/>
          <p:cNvCxnSpPr>
            <a:stCxn id="31" idx="4"/>
            <a:endCxn id="50" idx="0"/>
          </p:cNvCxnSpPr>
          <p:nvPr/>
        </p:nvCxnSpPr>
        <p:spPr>
          <a:xfrm>
            <a:off x="3359819" y="4067945"/>
            <a:ext cx="0" cy="2971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>
            <a:cxnSpLocks/>
            <a:stCxn id="50" idx="6"/>
            <a:endCxn id="80" idx="1"/>
          </p:cNvCxnSpPr>
          <p:nvPr/>
        </p:nvCxnSpPr>
        <p:spPr>
          <a:xfrm flipV="1">
            <a:off x="3575843" y="4545124"/>
            <a:ext cx="636117" cy="45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椭圆 63"/>
          <p:cNvSpPr/>
          <p:nvPr/>
        </p:nvSpPr>
        <p:spPr>
          <a:xfrm>
            <a:off x="4467703" y="3667337"/>
            <a:ext cx="432048" cy="3691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chemeClr val="tx1"/>
                </a:solidFill>
              </a:rPr>
              <a:t>是</a:t>
            </a:r>
          </a:p>
        </p:txBody>
      </p:sp>
      <p:cxnSp>
        <p:nvCxnSpPr>
          <p:cNvPr id="66" name="直接箭头连接符 65"/>
          <p:cNvCxnSpPr>
            <a:stCxn id="31" idx="6"/>
            <a:endCxn id="64" idx="2"/>
          </p:cNvCxnSpPr>
          <p:nvPr/>
        </p:nvCxnSpPr>
        <p:spPr>
          <a:xfrm>
            <a:off x="4169909" y="3851921"/>
            <a:ext cx="2977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圆角矩形 77"/>
          <p:cNvSpPr/>
          <p:nvPr/>
        </p:nvSpPr>
        <p:spPr>
          <a:xfrm>
            <a:off x="842745" y="3676464"/>
            <a:ext cx="1364946" cy="360040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200" b="1" dirty="0">
                <a:solidFill>
                  <a:schemeClr val="tx1"/>
                </a:solidFill>
              </a:rPr>
              <a:t>对协程锁解锁</a:t>
            </a:r>
          </a:p>
        </p:txBody>
      </p:sp>
      <p:sp>
        <p:nvSpPr>
          <p:cNvPr id="80" name="圆角矩形 79"/>
          <p:cNvSpPr/>
          <p:nvPr/>
        </p:nvSpPr>
        <p:spPr>
          <a:xfrm>
            <a:off x="4211960" y="4365104"/>
            <a:ext cx="1152128" cy="360040"/>
          </a:xfrm>
          <a:prstGeom prst="roundRect">
            <a:avLst/>
          </a:prstGeom>
          <a:solidFill>
            <a:schemeClr val="accent4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200" b="1" dirty="0">
                <a:solidFill>
                  <a:schemeClr val="tx1"/>
                </a:solidFill>
              </a:rPr>
              <a:t>解锁运行</a:t>
            </a:r>
          </a:p>
        </p:txBody>
      </p:sp>
      <p:sp>
        <p:nvSpPr>
          <p:cNvPr id="131" name="圆角矩形 130"/>
          <p:cNvSpPr/>
          <p:nvPr/>
        </p:nvSpPr>
        <p:spPr>
          <a:xfrm>
            <a:off x="3909958" y="1222258"/>
            <a:ext cx="1152128" cy="360040"/>
          </a:xfrm>
          <a:prstGeom prst="roundRect">
            <a:avLst/>
          </a:prstGeom>
          <a:solidFill>
            <a:schemeClr val="accent4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200" b="1" dirty="0">
                <a:solidFill>
                  <a:schemeClr val="tx1"/>
                </a:solidFill>
              </a:rPr>
              <a:t>加锁运行</a:t>
            </a:r>
          </a:p>
        </p:txBody>
      </p:sp>
      <p:sp>
        <p:nvSpPr>
          <p:cNvPr id="134" name="圆角矩形 133"/>
          <p:cNvSpPr/>
          <p:nvPr/>
        </p:nvSpPr>
        <p:spPr>
          <a:xfrm>
            <a:off x="2339752" y="2569372"/>
            <a:ext cx="1152128" cy="360040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200" b="1" dirty="0">
                <a:solidFill>
                  <a:schemeClr val="tx1"/>
                </a:solidFill>
              </a:rPr>
              <a:t>对原子数加锁</a:t>
            </a:r>
          </a:p>
        </p:txBody>
      </p:sp>
      <p:sp>
        <p:nvSpPr>
          <p:cNvPr id="153" name="椭圆 152"/>
          <p:cNvSpPr/>
          <p:nvPr/>
        </p:nvSpPr>
        <p:spPr>
          <a:xfrm>
            <a:off x="2105726" y="1862935"/>
            <a:ext cx="1620180" cy="42292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chemeClr val="tx1"/>
                </a:solidFill>
              </a:rPr>
              <a:t>加锁成功？</a:t>
            </a:r>
          </a:p>
        </p:txBody>
      </p:sp>
      <p:sp>
        <p:nvSpPr>
          <p:cNvPr id="155" name="椭圆 154"/>
          <p:cNvSpPr/>
          <p:nvPr/>
        </p:nvSpPr>
        <p:spPr>
          <a:xfrm>
            <a:off x="2699792" y="1214815"/>
            <a:ext cx="432048" cy="3691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chemeClr val="tx1"/>
                </a:solidFill>
              </a:rPr>
              <a:t>是</a:t>
            </a:r>
          </a:p>
        </p:txBody>
      </p:sp>
      <p:cxnSp>
        <p:nvCxnSpPr>
          <p:cNvPr id="157" name="直接箭头连接符 156"/>
          <p:cNvCxnSpPr>
            <a:cxnSpLocks/>
            <a:stCxn id="153" idx="0"/>
            <a:endCxn id="155" idx="4"/>
          </p:cNvCxnSpPr>
          <p:nvPr/>
        </p:nvCxnSpPr>
        <p:spPr>
          <a:xfrm flipV="1">
            <a:off x="2915816" y="1583982"/>
            <a:ext cx="0" cy="2789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椭圆 164"/>
          <p:cNvSpPr/>
          <p:nvPr/>
        </p:nvSpPr>
        <p:spPr>
          <a:xfrm>
            <a:off x="4427984" y="1880828"/>
            <a:ext cx="432048" cy="3691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chemeClr val="tx1"/>
                </a:solidFill>
              </a:rPr>
              <a:t>否</a:t>
            </a:r>
          </a:p>
        </p:txBody>
      </p:sp>
      <p:cxnSp>
        <p:nvCxnSpPr>
          <p:cNvPr id="167" name="直接箭头连接符 166"/>
          <p:cNvCxnSpPr>
            <a:cxnSpLocks/>
            <a:stCxn id="153" idx="6"/>
            <a:endCxn id="165" idx="2"/>
          </p:cNvCxnSpPr>
          <p:nvPr/>
        </p:nvCxnSpPr>
        <p:spPr>
          <a:xfrm flipV="1">
            <a:off x="3725906" y="2065412"/>
            <a:ext cx="702078" cy="89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圆角矩形 38"/>
          <p:cNvSpPr/>
          <p:nvPr/>
        </p:nvSpPr>
        <p:spPr>
          <a:xfrm>
            <a:off x="7128284" y="2569372"/>
            <a:ext cx="1152128" cy="360040"/>
          </a:xfrm>
          <a:prstGeom prst="roundRect">
            <a:avLst/>
          </a:prstGeom>
          <a:solidFill>
            <a:schemeClr val="accent4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200" b="1" dirty="0">
                <a:solidFill>
                  <a:schemeClr val="tx1"/>
                </a:solidFill>
              </a:rPr>
              <a:t>挂起协程</a:t>
            </a:r>
            <a:r>
              <a:rPr lang="en-US" altLang="zh-CN" sz="1200" b="1" dirty="0">
                <a:solidFill>
                  <a:schemeClr val="tx1"/>
                </a:solidFill>
              </a:rPr>
              <a:t>A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cxnSp>
        <p:nvCxnSpPr>
          <p:cNvPr id="5" name="直接箭头连接符 4"/>
          <p:cNvCxnSpPr>
            <a:cxnSpLocks/>
            <a:stCxn id="165" idx="6"/>
            <a:endCxn id="43" idx="2"/>
          </p:cNvCxnSpPr>
          <p:nvPr/>
        </p:nvCxnSpPr>
        <p:spPr>
          <a:xfrm flipV="1">
            <a:off x="4860032" y="2065410"/>
            <a:ext cx="360040" cy="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矩形 53">
            <a:extLst>
              <a:ext uri="{FF2B5EF4-FFF2-40B4-BE49-F238E27FC236}">
                <a16:creationId xmlns:a16="http://schemas.microsoft.com/office/drawing/2014/main" id="{1FBC69EB-55BF-5343-91F1-2FC361DA5F2C}"/>
              </a:ext>
            </a:extLst>
          </p:cNvPr>
          <p:cNvSpPr/>
          <p:nvPr/>
        </p:nvSpPr>
        <p:spPr>
          <a:xfrm>
            <a:off x="457201" y="980728"/>
            <a:ext cx="8219255" cy="3960440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>
              <a:solidFill>
                <a:schemeClr val="tx1"/>
              </a:solidFill>
            </a:endParaRPr>
          </a:p>
        </p:txBody>
      </p:sp>
      <p:sp>
        <p:nvSpPr>
          <p:cNvPr id="43" name="椭圆 42">
            <a:extLst>
              <a:ext uri="{FF2B5EF4-FFF2-40B4-BE49-F238E27FC236}">
                <a16:creationId xmlns:a16="http://schemas.microsoft.com/office/drawing/2014/main" id="{2F68E0EE-A188-154D-A8EF-CCE58526BE62}"/>
              </a:ext>
            </a:extLst>
          </p:cNvPr>
          <p:cNvSpPr/>
          <p:nvPr/>
        </p:nvSpPr>
        <p:spPr>
          <a:xfrm>
            <a:off x="5220072" y="1879285"/>
            <a:ext cx="1368152" cy="37224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chemeClr val="tx1"/>
                </a:solidFill>
              </a:rPr>
              <a:t>创建</a:t>
            </a:r>
            <a:r>
              <a:rPr lang="en-US" altLang="zh-CN" sz="1200" b="1" dirty="0">
                <a:solidFill>
                  <a:schemeClr val="tx1"/>
                </a:solidFill>
              </a:rPr>
              <a:t>IO</a:t>
            </a:r>
            <a:r>
              <a:rPr lang="zh-CN" altLang="en-US" sz="1200" b="1" dirty="0">
                <a:solidFill>
                  <a:schemeClr val="tx1"/>
                </a:solidFill>
              </a:rPr>
              <a:t>管道</a:t>
            </a:r>
          </a:p>
        </p:txBody>
      </p:sp>
      <p:sp>
        <p:nvSpPr>
          <p:cNvPr id="51" name="圆角矩形 50">
            <a:extLst>
              <a:ext uri="{FF2B5EF4-FFF2-40B4-BE49-F238E27FC236}">
                <a16:creationId xmlns:a16="http://schemas.microsoft.com/office/drawing/2014/main" id="{23845BA6-E291-A94F-AA77-6EAEA3ABB0C7}"/>
              </a:ext>
            </a:extLst>
          </p:cNvPr>
          <p:cNvSpPr/>
          <p:nvPr/>
        </p:nvSpPr>
        <p:spPr>
          <a:xfrm>
            <a:off x="5220072" y="3623555"/>
            <a:ext cx="1364946" cy="472611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200" b="1" dirty="0">
                <a:solidFill>
                  <a:schemeClr val="tx1"/>
                </a:solidFill>
              </a:rPr>
              <a:t>向等待者的</a:t>
            </a:r>
            <a:r>
              <a:rPr lang="en-US" altLang="zh-CN" sz="1200" b="1" dirty="0">
                <a:solidFill>
                  <a:schemeClr val="tx1"/>
                </a:solidFill>
              </a:rPr>
              <a:t>IO</a:t>
            </a:r>
            <a:r>
              <a:rPr lang="zh-CN" altLang="en-US" sz="1200" b="1" dirty="0">
                <a:solidFill>
                  <a:schemeClr val="tx1"/>
                </a:solidFill>
              </a:rPr>
              <a:t>写管道写入数据</a:t>
            </a:r>
          </a:p>
        </p:txBody>
      </p:sp>
      <p:cxnSp>
        <p:nvCxnSpPr>
          <p:cNvPr id="53" name="直接箭头连接符 65">
            <a:extLst>
              <a:ext uri="{FF2B5EF4-FFF2-40B4-BE49-F238E27FC236}">
                <a16:creationId xmlns:a16="http://schemas.microsoft.com/office/drawing/2014/main" id="{AD71150D-DB0D-D647-B868-77F71F74A41A}"/>
              </a:ext>
            </a:extLst>
          </p:cNvPr>
          <p:cNvCxnSpPr>
            <a:cxnSpLocks/>
            <a:stCxn id="64" idx="6"/>
            <a:endCxn id="51" idx="1"/>
          </p:cNvCxnSpPr>
          <p:nvPr/>
        </p:nvCxnSpPr>
        <p:spPr>
          <a:xfrm>
            <a:off x="4899751" y="3851921"/>
            <a:ext cx="320321" cy="79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箭头连接符 4">
            <a:extLst>
              <a:ext uri="{FF2B5EF4-FFF2-40B4-BE49-F238E27FC236}">
                <a16:creationId xmlns:a16="http://schemas.microsoft.com/office/drawing/2014/main" id="{214123D1-0BD2-3A49-9BE6-38677159874F}"/>
              </a:ext>
            </a:extLst>
          </p:cNvPr>
          <p:cNvCxnSpPr>
            <a:cxnSpLocks/>
            <a:stCxn id="43" idx="6"/>
            <a:endCxn id="34" idx="2"/>
          </p:cNvCxnSpPr>
          <p:nvPr/>
        </p:nvCxnSpPr>
        <p:spPr>
          <a:xfrm flipV="1">
            <a:off x="6588224" y="2065409"/>
            <a:ext cx="432048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箭头连接符 4">
            <a:extLst>
              <a:ext uri="{FF2B5EF4-FFF2-40B4-BE49-F238E27FC236}">
                <a16:creationId xmlns:a16="http://schemas.microsoft.com/office/drawing/2014/main" id="{0C35D750-D7F5-424C-907B-D284C1D27786}"/>
              </a:ext>
            </a:extLst>
          </p:cNvPr>
          <p:cNvCxnSpPr>
            <a:cxnSpLocks/>
            <a:stCxn id="34" idx="4"/>
            <a:endCxn id="39" idx="0"/>
          </p:cNvCxnSpPr>
          <p:nvPr/>
        </p:nvCxnSpPr>
        <p:spPr>
          <a:xfrm>
            <a:off x="7704348" y="2308676"/>
            <a:ext cx="0" cy="2606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圆角矩形 69">
            <a:extLst>
              <a:ext uri="{FF2B5EF4-FFF2-40B4-BE49-F238E27FC236}">
                <a16:creationId xmlns:a16="http://schemas.microsoft.com/office/drawing/2014/main" id="{1C56ABA7-EDD9-5B45-992E-85A72C14138D}"/>
              </a:ext>
            </a:extLst>
          </p:cNvPr>
          <p:cNvSpPr/>
          <p:nvPr/>
        </p:nvSpPr>
        <p:spPr>
          <a:xfrm>
            <a:off x="5328084" y="2569372"/>
            <a:ext cx="1152128" cy="36004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1200" b="1" dirty="0">
                <a:solidFill>
                  <a:schemeClr val="tx1"/>
                </a:solidFill>
              </a:rPr>
              <a:t>IO</a:t>
            </a:r>
            <a:r>
              <a:rPr lang="zh-CN" altLang="en-US" sz="1200" b="1" dirty="0">
                <a:solidFill>
                  <a:schemeClr val="tx1"/>
                </a:solidFill>
              </a:rPr>
              <a:t>读管道</a:t>
            </a:r>
          </a:p>
        </p:txBody>
      </p:sp>
      <p:cxnSp>
        <p:nvCxnSpPr>
          <p:cNvPr id="71" name="直接箭头连接符 65">
            <a:extLst>
              <a:ext uri="{FF2B5EF4-FFF2-40B4-BE49-F238E27FC236}">
                <a16:creationId xmlns:a16="http://schemas.microsoft.com/office/drawing/2014/main" id="{FE34BC55-BDA3-524B-A76D-4EB1562A72EB}"/>
              </a:ext>
            </a:extLst>
          </p:cNvPr>
          <p:cNvCxnSpPr>
            <a:cxnSpLocks/>
            <a:stCxn id="51" idx="0"/>
            <a:endCxn id="70" idx="2"/>
          </p:cNvCxnSpPr>
          <p:nvPr/>
        </p:nvCxnSpPr>
        <p:spPr>
          <a:xfrm flipV="1">
            <a:off x="5902545" y="2929412"/>
            <a:ext cx="1603" cy="6941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箭头连接符 65">
            <a:extLst>
              <a:ext uri="{FF2B5EF4-FFF2-40B4-BE49-F238E27FC236}">
                <a16:creationId xmlns:a16="http://schemas.microsoft.com/office/drawing/2014/main" id="{C9891A90-37CE-DC44-A06C-A40D88C57C90}"/>
              </a:ext>
            </a:extLst>
          </p:cNvPr>
          <p:cNvCxnSpPr>
            <a:cxnSpLocks/>
            <a:stCxn id="39" idx="1"/>
            <a:endCxn id="70" idx="3"/>
          </p:cNvCxnSpPr>
          <p:nvPr/>
        </p:nvCxnSpPr>
        <p:spPr>
          <a:xfrm flipH="1">
            <a:off x="6480212" y="2749392"/>
            <a:ext cx="6480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本框 39">
            <a:extLst>
              <a:ext uri="{FF2B5EF4-FFF2-40B4-BE49-F238E27FC236}">
                <a16:creationId xmlns:a16="http://schemas.microsoft.com/office/drawing/2014/main" id="{CB1CE578-DA2C-2847-94A5-08B6B347E6A7}"/>
              </a:ext>
            </a:extLst>
          </p:cNvPr>
          <p:cNvSpPr txBox="1"/>
          <p:nvPr/>
        </p:nvSpPr>
        <p:spPr>
          <a:xfrm>
            <a:off x="6498213" y="2519318"/>
            <a:ext cx="6480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100" b="1" dirty="0"/>
              <a:t>读等待</a:t>
            </a:r>
          </a:p>
        </p:txBody>
      </p:sp>
      <p:sp>
        <p:nvSpPr>
          <p:cNvPr id="81" name="圆角矩形 80">
            <a:extLst>
              <a:ext uri="{FF2B5EF4-FFF2-40B4-BE49-F238E27FC236}">
                <a16:creationId xmlns:a16="http://schemas.microsoft.com/office/drawing/2014/main" id="{D44E36F5-3E35-504B-B5B7-0DE9AFBBD7B6}"/>
              </a:ext>
            </a:extLst>
          </p:cNvPr>
          <p:cNvSpPr/>
          <p:nvPr/>
        </p:nvSpPr>
        <p:spPr>
          <a:xfrm>
            <a:off x="3851920" y="2569372"/>
            <a:ext cx="1152128" cy="360040"/>
          </a:xfrm>
          <a:prstGeom prst="roundRect">
            <a:avLst/>
          </a:prstGeom>
          <a:solidFill>
            <a:schemeClr val="accent4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200" b="1" dirty="0">
                <a:solidFill>
                  <a:schemeClr val="tx1"/>
                </a:solidFill>
              </a:rPr>
              <a:t>唤醒协程</a:t>
            </a:r>
            <a:r>
              <a:rPr lang="en-US" altLang="zh-CN" sz="1200" b="1" dirty="0">
                <a:solidFill>
                  <a:schemeClr val="tx1"/>
                </a:solidFill>
              </a:rPr>
              <a:t>A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cxnSp>
        <p:nvCxnSpPr>
          <p:cNvPr id="82" name="直接箭头连接符 4">
            <a:extLst>
              <a:ext uri="{FF2B5EF4-FFF2-40B4-BE49-F238E27FC236}">
                <a16:creationId xmlns:a16="http://schemas.microsoft.com/office/drawing/2014/main" id="{13ED3B8C-345F-DC44-AD54-DF5C890F9FC1}"/>
              </a:ext>
            </a:extLst>
          </p:cNvPr>
          <p:cNvCxnSpPr>
            <a:cxnSpLocks/>
            <a:stCxn id="70" idx="1"/>
            <a:endCxn id="81" idx="3"/>
          </p:cNvCxnSpPr>
          <p:nvPr/>
        </p:nvCxnSpPr>
        <p:spPr>
          <a:xfrm flipH="1">
            <a:off x="5004048" y="2749392"/>
            <a:ext cx="32403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箭头连接符 11">
            <a:extLst>
              <a:ext uri="{FF2B5EF4-FFF2-40B4-BE49-F238E27FC236}">
                <a16:creationId xmlns:a16="http://schemas.microsoft.com/office/drawing/2014/main" id="{7AD77D1C-2B5D-224D-B0FB-5CC4F9D267CB}"/>
              </a:ext>
            </a:extLst>
          </p:cNvPr>
          <p:cNvCxnSpPr>
            <a:cxnSpLocks/>
            <a:stCxn id="155" idx="6"/>
            <a:endCxn id="131" idx="1"/>
          </p:cNvCxnSpPr>
          <p:nvPr/>
        </p:nvCxnSpPr>
        <p:spPr>
          <a:xfrm>
            <a:off x="3131840" y="1399399"/>
            <a:ext cx="778118" cy="28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直接箭头连接符 4">
            <a:extLst>
              <a:ext uri="{FF2B5EF4-FFF2-40B4-BE49-F238E27FC236}">
                <a16:creationId xmlns:a16="http://schemas.microsoft.com/office/drawing/2014/main" id="{5042B5F5-767C-1A49-A0F0-D46916AC2122}"/>
              </a:ext>
            </a:extLst>
          </p:cNvPr>
          <p:cNvCxnSpPr>
            <a:cxnSpLocks/>
            <a:stCxn id="81" idx="1"/>
            <a:endCxn id="134" idx="3"/>
          </p:cNvCxnSpPr>
          <p:nvPr/>
        </p:nvCxnSpPr>
        <p:spPr>
          <a:xfrm flipH="1">
            <a:off x="3491880" y="2749392"/>
            <a:ext cx="36004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55036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协程条件量</a:t>
            </a:r>
            <a:r>
              <a:rPr lang="en-US" altLang="zh-CN" dirty="0"/>
              <a:t>--- </a:t>
            </a:r>
            <a:r>
              <a:rPr lang="zh-CN" altLang="en-US" sz="2000" dirty="0"/>
              <a:t>设计要点</a:t>
            </a:r>
          </a:p>
        </p:txBody>
      </p:sp>
      <p:sp>
        <p:nvSpPr>
          <p:cNvPr id="4" name="矩形 3"/>
          <p:cNvSpPr/>
          <p:nvPr/>
        </p:nvSpPr>
        <p:spPr>
          <a:xfrm>
            <a:off x="755576" y="1503203"/>
            <a:ext cx="1031416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solidFill>
                  <a:schemeClr val="tx1"/>
                </a:solidFill>
              </a:rPr>
              <a:t>等待协程</a:t>
            </a:r>
            <a:r>
              <a:rPr lang="en-US" altLang="zh-CN" sz="1400" b="1" dirty="0">
                <a:solidFill>
                  <a:schemeClr val="tx1"/>
                </a:solidFill>
              </a:rPr>
              <a:t>A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cxnSp>
        <p:nvCxnSpPr>
          <p:cNvPr id="7" name="直接箭头连接符 6"/>
          <p:cNvCxnSpPr>
            <a:cxnSpLocks/>
            <a:stCxn id="4" idx="3"/>
            <a:endCxn id="134" idx="1"/>
          </p:cNvCxnSpPr>
          <p:nvPr/>
        </p:nvCxnSpPr>
        <p:spPr>
          <a:xfrm>
            <a:off x="1786992" y="1647219"/>
            <a:ext cx="39604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755576" y="3302526"/>
            <a:ext cx="1003430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solidFill>
                  <a:schemeClr val="tx1"/>
                </a:solidFill>
              </a:rPr>
              <a:t>通知协程</a:t>
            </a:r>
            <a:r>
              <a:rPr lang="en-US" altLang="zh-CN" sz="1400" b="1" dirty="0">
                <a:solidFill>
                  <a:schemeClr val="tx1"/>
                </a:solidFill>
              </a:rPr>
              <a:t>B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cxnSp>
        <p:nvCxnSpPr>
          <p:cNvPr id="30" name="直接箭头连接符 29"/>
          <p:cNvCxnSpPr>
            <a:cxnSpLocks/>
            <a:stCxn id="28" idx="3"/>
            <a:endCxn id="78" idx="1"/>
          </p:cNvCxnSpPr>
          <p:nvPr/>
        </p:nvCxnSpPr>
        <p:spPr>
          <a:xfrm flipV="1">
            <a:off x="1759006" y="3443535"/>
            <a:ext cx="423999" cy="30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>
            <a:cxnSpLocks/>
            <a:stCxn id="72" idx="3"/>
            <a:endCxn id="75" idx="1"/>
          </p:cNvCxnSpPr>
          <p:nvPr/>
        </p:nvCxnSpPr>
        <p:spPr>
          <a:xfrm flipV="1">
            <a:off x="6458689" y="1737913"/>
            <a:ext cx="561583" cy="31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圆角矩形 77"/>
          <p:cNvSpPr/>
          <p:nvPr/>
        </p:nvSpPr>
        <p:spPr>
          <a:xfrm>
            <a:off x="2183005" y="3263515"/>
            <a:ext cx="1152128" cy="360040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200" b="1" dirty="0">
                <a:solidFill>
                  <a:schemeClr val="tx1"/>
                </a:solidFill>
              </a:rPr>
              <a:t>加锁事件锁</a:t>
            </a:r>
          </a:p>
        </p:txBody>
      </p:sp>
      <p:sp>
        <p:nvSpPr>
          <p:cNvPr id="80" name="圆角矩形 79"/>
          <p:cNvSpPr/>
          <p:nvPr/>
        </p:nvSpPr>
        <p:spPr>
          <a:xfrm>
            <a:off x="3780522" y="3263515"/>
            <a:ext cx="1152128" cy="36004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200" b="1" dirty="0">
                <a:solidFill>
                  <a:schemeClr val="tx1"/>
                </a:solidFill>
              </a:rPr>
              <a:t>通知管道</a:t>
            </a:r>
            <a:r>
              <a:rPr lang="en-US" altLang="zh-CN" sz="1200" b="1" dirty="0">
                <a:solidFill>
                  <a:schemeClr val="tx1"/>
                </a:solidFill>
              </a:rPr>
              <a:t>IO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sp>
        <p:nvSpPr>
          <p:cNvPr id="134" name="圆角矩形 133"/>
          <p:cNvSpPr/>
          <p:nvPr/>
        </p:nvSpPr>
        <p:spPr>
          <a:xfrm>
            <a:off x="2183036" y="1467199"/>
            <a:ext cx="1152128" cy="360040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200" b="1" dirty="0">
                <a:solidFill>
                  <a:schemeClr val="tx1"/>
                </a:solidFill>
              </a:rPr>
              <a:t>加锁事件锁</a:t>
            </a:r>
          </a:p>
        </p:txBody>
      </p:sp>
      <p:sp>
        <p:nvSpPr>
          <p:cNvPr id="39" name="圆角矩形 38"/>
          <p:cNvSpPr/>
          <p:nvPr/>
        </p:nvSpPr>
        <p:spPr>
          <a:xfrm>
            <a:off x="7002269" y="2267744"/>
            <a:ext cx="1152128" cy="360040"/>
          </a:xfrm>
          <a:prstGeom prst="roundRect">
            <a:avLst/>
          </a:prstGeom>
          <a:solidFill>
            <a:schemeClr val="accent4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200" b="1" dirty="0">
                <a:solidFill>
                  <a:schemeClr val="tx1"/>
                </a:solidFill>
              </a:rPr>
              <a:t>挂起协程</a:t>
            </a:r>
            <a:r>
              <a:rPr lang="en-US" altLang="zh-CN" sz="1200" b="1" dirty="0">
                <a:solidFill>
                  <a:schemeClr val="tx1"/>
                </a:solidFill>
              </a:rPr>
              <a:t>A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sp>
        <p:nvSpPr>
          <p:cNvPr id="54" name="矩形 53">
            <a:extLst>
              <a:ext uri="{FF2B5EF4-FFF2-40B4-BE49-F238E27FC236}">
                <a16:creationId xmlns:a16="http://schemas.microsoft.com/office/drawing/2014/main" id="{1FBC69EB-55BF-5343-91F1-2FC361DA5F2C}"/>
              </a:ext>
            </a:extLst>
          </p:cNvPr>
          <p:cNvSpPr/>
          <p:nvPr/>
        </p:nvSpPr>
        <p:spPr>
          <a:xfrm>
            <a:off x="457201" y="1052736"/>
            <a:ext cx="8075239" cy="3024336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>
              <a:solidFill>
                <a:schemeClr val="tx1"/>
              </a:solidFill>
            </a:endParaRPr>
          </a:p>
        </p:txBody>
      </p:sp>
      <p:cxnSp>
        <p:nvCxnSpPr>
          <p:cNvPr id="65" name="直接箭头连接符 4">
            <a:extLst>
              <a:ext uri="{FF2B5EF4-FFF2-40B4-BE49-F238E27FC236}">
                <a16:creationId xmlns:a16="http://schemas.microsoft.com/office/drawing/2014/main" id="{0C35D750-D7F5-424C-907B-D284C1D27786}"/>
              </a:ext>
            </a:extLst>
          </p:cNvPr>
          <p:cNvCxnSpPr>
            <a:cxnSpLocks/>
            <a:stCxn id="48" idx="3"/>
            <a:endCxn id="70" idx="1"/>
          </p:cNvCxnSpPr>
          <p:nvPr/>
        </p:nvCxnSpPr>
        <p:spPr>
          <a:xfrm>
            <a:off x="4910530" y="2456222"/>
            <a:ext cx="39603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圆角矩形 69">
            <a:extLst>
              <a:ext uri="{FF2B5EF4-FFF2-40B4-BE49-F238E27FC236}">
                <a16:creationId xmlns:a16="http://schemas.microsoft.com/office/drawing/2014/main" id="{1C56ABA7-EDD9-5B45-992E-85A72C14138D}"/>
              </a:ext>
            </a:extLst>
          </p:cNvPr>
          <p:cNvSpPr/>
          <p:nvPr/>
        </p:nvSpPr>
        <p:spPr>
          <a:xfrm>
            <a:off x="5306561" y="2276202"/>
            <a:ext cx="1152128" cy="36004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200" b="1" dirty="0">
                <a:solidFill>
                  <a:schemeClr val="tx1"/>
                </a:solidFill>
              </a:rPr>
              <a:t>等待</a:t>
            </a:r>
            <a:r>
              <a:rPr lang="en-US" altLang="zh-CN" sz="1200" b="1" dirty="0">
                <a:solidFill>
                  <a:schemeClr val="tx1"/>
                </a:solidFill>
              </a:rPr>
              <a:t>IO</a:t>
            </a:r>
            <a:r>
              <a:rPr lang="zh-CN" altLang="en-US" sz="1200" b="1" dirty="0">
                <a:solidFill>
                  <a:schemeClr val="tx1"/>
                </a:solidFill>
              </a:rPr>
              <a:t>通知</a:t>
            </a:r>
          </a:p>
        </p:txBody>
      </p:sp>
      <p:cxnSp>
        <p:nvCxnSpPr>
          <p:cNvPr id="71" name="直接箭头连接符 65">
            <a:extLst>
              <a:ext uri="{FF2B5EF4-FFF2-40B4-BE49-F238E27FC236}">
                <a16:creationId xmlns:a16="http://schemas.microsoft.com/office/drawing/2014/main" id="{FE34BC55-BDA3-524B-A76D-4EB1562A72EB}"/>
              </a:ext>
            </a:extLst>
          </p:cNvPr>
          <p:cNvCxnSpPr>
            <a:cxnSpLocks/>
            <a:stCxn id="70" idx="0"/>
            <a:endCxn id="72" idx="2"/>
          </p:cNvCxnSpPr>
          <p:nvPr/>
        </p:nvCxnSpPr>
        <p:spPr>
          <a:xfrm flipV="1">
            <a:off x="5882625" y="1921105"/>
            <a:ext cx="0" cy="3550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箭头连接符 65">
            <a:extLst>
              <a:ext uri="{FF2B5EF4-FFF2-40B4-BE49-F238E27FC236}">
                <a16:creationId xmlns:a16="http://schemas.microsoft.com/office/drawing/2014/main" id="{C9891A90-37CE-DC44-A06C-A40D88C57C90}"/>
              </a:ext>
            </a:extLst>
          </p:cNvPr>
          <p:cNvCxnSpPr>
            <a:cxnSpLocks/>
            <a:stCxn id="39" idx="1"/>
            <a:endCxn id="70" idx="3"/>
          </p:cNvCxnSpPr>
          <p:nvPr/>
        </p:nvCxnSpPr>
        <p:spPr>
          <a:xfrm flipH="1">
            <a:off x="6458689" y="2447764"/>
            <a:ext cx="543580" cy="84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本框 39">
            <a:extLst>
              <a:ext uri="{FF2B5EF4-FFF2-40B4-BE49-F238E27FC236}">
                <a16:creationId xmlns:a16="http://schemas.microsoft.com/office/drawing/2014/main" id="{CB1CE578-DA2C-2847-94A5-08B6B347E6A7}"/>
              </a:ext>
            </a:extLst>
          </p:cNvPr>
          <p:cNvSpPr txBox="1"/>
          <p:nvPr/>
        </p:nvSpPr>
        <p:spPr>
          <a:xfrm>
            <a:off x="6436532" y="2177697"/>
            <a:ext cx="6480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100" b="1" dirty="0"/>
              <a:t>读等待</a:t>
            </a:r>
          </a:p>
        </p:txBody>
      </p:sp>
      <p:sp>
        <p:nvSpPr>
          <p:cNvPr id="81" name="圆角矩形 80">
            <a:extLst>
              <a:ext uri="{FF2B5EF4-FFF2-40B4-BE49-F238E27FC236}">
                <a16:creationId xmlns:a16="http://schemas.microsoft.com/office/drawing/2014/main" id="{D44E36F5-3E35-504B-B5B7-0DE9AFBBD7B6}"/>
              </a:ext>
            </a:extLst>
          </p:cNvPr>
          <p:cNvSpPr/>
          <p:nvPr/>
        </p:nvSpPr>
        <p:spPr>
          <a:xfrm>
            <a:off x="2183005" y="2276202"/>
            <a:ext cx="1152128" cy="36004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200" b="1" dirty="0">
                <a:solidFill>
                  <a:schemeClr val="tx1"/>
                </a:solidFill>
              </a:rPr>
              <a:t>创建</a:t>
            </a:r>
            <a:r>
              <a:rPr lang="en-US" altLang="zh-CN" sz="1200" b="1" dirty="0">
                <a:solidFill>
                  <a:schemeClr val="tx1"/>
                </a:solidFill>
              </a:rPr>
              <a:t>IO</a:t>
            </a:r>
            <a:r>
              <a:rPr lang="zh-CN" altLang="en-US" sz="1200" b="1" dirty="0">
                <a:solidFill>
                  <a:schemeClr val="tx1"/>
                </a:solidFill>
              </a:rPr>
              <a:t>管道</a:t>
            </a:r>
          </a:p>
        </p:txBody>
      </p:sp>
      <p:cxnSp>
        <p:nvCxnSpPr>
          <p:cNvPr id="82" name="直接箭头连接符 4">
            <a:extLst>
              <a:ext uri="{FF2B5EF4-FFF2-40B4-BE49-F238E27FC236}">
                <a16:creationId xmlns:a16="http://schemas.microsoft.com/office/drawing/2014/main" id="{13ED3B8C-345F-DC44-AD54-DF5C890F9FC1}"/>
              </a:ext>
            </a:extLst>
          </p:cNvPr>
          <p:cNvCxnSpPr>
            <a:cxnSpLocks/>
            <a:stCxn id="81" idx="3"/>
            <a:endCxn id="48" idx="1"/>
          </p:cNvCxnSpPr>
          <p:nvPr/>
        </p:nvCxnSpPr>
        <p:spPr>
          <a:xfrm>
            <a:off x="3335133" y="2456222"/>
            <a:ext cx="42326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直接箭头连接符 4">
            <a:extLst>
              <a:ext uri="{FF2B5EF4-FFF2-40B4-BE49-F238E27FC236}">
                <a16:creationId xmlns:a16="http://schemas.microsoft.com/office/drawing/2014/main" id="{5042B5F5-767C-1A49-A0F0-D46916AC2122}"/>
              </a:ext>
            </a:extLst>
          </p:cNvPr>
          <p:cNvCxnSpPr>
            <a:cxnSpLocks/>
            <a:stCxn id="134" idx="2"/>
            <a:endCxn id="81" idx="0"/>
          </p:cNvCxnSpPr>
          <p:nvPr/>
        </p:nvCxnSpPr>
        <p:spPr>
          <a:xfrm flipH="1">
            <a:off x="2759069" y="1827239"/>
            <a:ext cx="31" cy="4489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圆角矩形 47">
            <a:extLst>
              <a:ext uri="{FF2B5EF4-FFF2-40B4-BE49-F238E27FC236}">
                <a16:creationId xmlns:a16="http://schemas.microsoft.com/office/drawing/2014/main" id="{70ACC1D9-4512-7745-B79D-1291D28DC1D7}"/>
              </a:ext>
            </a:extLst>
          </p:cNvPr>
          <p:cNvSpPr/>
          <p:nvPr/>
        </p:nvSpPr>
        <p:spPr>
          <a:xfrm>
            <a:off x="3758402" y="2276202"/>
            <a:ext cx="1152128" cy="360040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200" b="1" dirty="0">
                <a:solidFill>
                  <a:schemeClr val="tx1"/>
                </a:solidFill>
              </a:rPr>
              <a:t>解锁事件锁</a:t>
            </a:r>
          </a:p>
        </p:txBody>
      </p:sp>
      <p:sp>
        <p:nvSpPr>
          <p:cNvPr id="72" name="圆角矩形 71">
            <a:extLst>
              <a:ext uri="{FF2B5EF4-FFF2-40B4-BE49-F238E27FC236}">
                <a16:creationId xmlns:a16="http://schemas.microsoft.com/office/drawing/2014/main" id="{40C43BCD-EFE6-594F-800C-C261362689EF}"/>
              </a:ext>
            </a:extLst>
          </p:cNvPr>
          <p:cNvSpPr/>
          <p:nvPr/>
        </p:nvSpPr>
        <p:spPr>
          <a:xfrm>
            <a:off x="5306561" y="1561065"/>
            <a:ext cx="1152128" cy="360040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200" b="1" dirty="0">
                <a:solidFill>
                  <a:schemeClr val="tx1"/>
                </a:solidFill>
              </a:rPr>
              <a:t>加锁事件锁</a:t>
            </a:r>
          </a:p>
        </p:txBody>
      </p:sp>
      <p:sp>
        <p:nvSpPr>
          <p:cNvPr id="75" name="圆角矩形 74">
            <a:extLst>
              <a:ext uri="{FF2B5EF4-FFF2-40B4-BE49-F238E27FC236}">
                <a16:creationId xmlns:a16="http://schemas.microsoft.com/office/drawing/2014/main" id="{A188CFB1-9C81-124D-ACE7-18D95301D167}"/>
              </a:ext>
            </a:extLst>
          </p:cNvPr>
          <p:cNvSpPr/>
          <p:nvPr/>
        </p:nvSpPr>
        <p:spPr>
          <a:xfrm>
            <a:off x="7020272" y="1557893"/>
            <a:ext cx="1152128" cy="360040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200" b="1" dirty="0">
                <a:solidFill>
                  <a:schemeClr val="tx1"/>
                </a:solidFill>
              </a:rPr>
              <a:t>协程</a:t>
            </a:r>
            <a:r>
              <a:rPr lang="en-US" altLang="zh-CN" sz="1200" b="1" dirty="0">
                <a:solidFill>
                  <a:schemeClr val="tx1"/>
                </a:solidFill>
              </a:rPr>
              <a:t>A</a:t>
            </a:r>
            <a:r>
              <a:rPr lang="zh-CN" altLang="en-US" sz="1200" b="1" dirty="0">
                <a:solidFill>
                  <a:schemeClr val="tx1"/>
                </a:solidFill>
              </a:rPr>
              <a:t>运行</a:t>
            </a:r>
          </a:p>
        </p:txBody>
      </p:sp>
      <p:sp>
        <p:nvSpPr>
          <p:cNvPr id="79" name="圆角矩形 78">
            <a:extLst>
              <a:ext uri="{FF2B5EF4-FFF2-40B4-BE49-F238E27FC236}">
                <a16:creationId xmlns:a16="http://schemas.microsoft.com/office/drawing/2014/main" id="{346725A7-C2E8-0740-B367-7DE1907552DC}"/>
              </a:ext>
            </a:extLst>
          </p:cNvPr>
          <p:cNvSpPr/>
          <p:nvPr/>
        </p:nvSpPr>
        <p:spPr>
          <a:xfrm>
            <a:off x="5280131" y="3263515"/>
            <a:ext cx="1152128" cy="360040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200" b="1" dirty="0">
                <a:solidFill>
                  <a:schemeClr val="tx1"/>
                </a:solidFill>
              </a:rPr>
              <a:t>解锁运行</a:t>
            </a:r>
          </a:p>
        </p:txBody>
      </p:sp>
      <p:cxnSp>
        <p:nvCxnSpPr>
          <p:cNvPr id="83" name="直接箭头连接符 29">
            <a:extLst>
              <a:ext uri="{FF2B5EF4-FFF2-40B4-BE49-F238E27FC236}">
                <a16:creationId xmlns:a16="http://schemas.microsoft.com/office/drawing/2014/main" id="{942EF9E6-3F91-3D47-AE08-793EE178ABF6}"/>
              </a:ext>
            </a:extLst>
          </p:cNvPr>
          <p:cNvCxnSpPr>
            <a:cxnSpLocks/>
            <a:stCxn id="78" idx="3"/>
            <a:endCxn id="80" idx="1"/>
          </p:cNvCxnSpPr>
          <p:nvPr/>
        </p:nvCxnSpPr>
        <p:spPr>
          <a:xfrm>
            <a:off x="3335133" y="3443535"/>
            <a:ext cx="44538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箭头连接符 29">
            <a:extLst>
              <a:ext uri="{FF2B5EF4-FFF2-40B4-BE49-F238E27FC236}">
                <a16:creationId xmlns:a16="http://schemas.microsoft.com/office/drawing/2014/main" id="{FC150C0F-4DCB-3F42-8B66-869437D0868D}"/>
              </a:ext>
            </a:extLst>
          </p:cNvPr>
          <p:cNvCxnSpPr>
            <a:cxnSpLocks/>
            <a:stCxn id="80" idx="3"/>
            <a:endCxn id="79" idx="1"/>
          </p:cNvCxnSpPr>
          <p:nvPr/>
        </p:nvCxnSpPr>
        <p:spPr>
          <a:xfrm>
            <a:off x="4932650" y="3443535"/>
            <a:ext cx="34748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肘形连接符 61">
            <a:extLst>
              <a:ext uri="{FF2B5EF4-FFF2-40B4-BE49-F238E27FC236}">
                <a16:creationId xmlns:a16="http://schemas.microsoft.com/office/drawing/2014/main" id="{1F37A9E9-A692-FF45-9E8D-3C45EE6D2D47}"/>
              </a:ext>
            </a:extLst>
          </p:cNvPr>
          <p:cNvCxnSpPr>
            <a:stCxn id="80" idx="0"/>
            <a:endCxn id="70" idx="2"/>
          </p:cNvCxnSpPr>
          <p:nvPr/>
        </p:nvCxnSpPr>
        <p:spPr>
          <a:xfrm rot="5400000" flipH="1" flipV="1">
            <a:off x="4805969" y="2186860"/>
            <a:ext cx="627273" cy="152603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74421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过载保护 </a:t>
            </a:r>
            <a:r>
              <a:rPr lang="en-US" altLang="zh-CN" dirty="0"/>
              <a:t>--- </a:t>
            </a:r>
            <a:r>
              <a:rPr lang="zh-CN" altLang="en-US" sz="2000" dirty="0"/>
              <a:t>设计要点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1" y="3302732"/>
            <a:ext cx="8229600" cy="909228"/>
          </a:xfrm>
        </p:spPr>
        <p:txBody>
          <a:bodyPr>
            <a:normAutofit/>
          </a:bodyPr>
          <a:lstStyle/>
          <a:p>
            <a:r>
              <a:rPr lang="zh-CN" altLang="en-US" sz="1600" dirty="0"/>
              <a:t>协程服务模块本身支持大并发</a:t>
            </a:r>
            <a:endParaRPr lang="en-US" altLang="zh-CN" sz="1600" dirty="0"/>
          </a:p>
          <a:p>
            <a:r>
              <a:rPr lang="zh-CN" altLang="en-US" sz="1600" b="1" dirty="0"/>
              <a:t>协程服务模块连接后端服务时限制连接数</a:t>
            </a:r>
          </a:p>
        </p:txBody>
      </p:sp>
      <p:sp>
        <p:nvSpPr>
          <p:cNvPr id="4" name="椭圆 3"/>
          <p:cNvSpPr/>
          <p:nvPr/>
        </p:nvSpPr>
        <p:spPr>
          <a:xfrm>
            <a:off x="827584" y="1313384"/>
            <a:ext cx="576064" cy="3600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tx1"/>
                </a:solidFill>
              </a:rPr>
              <a:t>C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827584" y="1754560"/>
            <a:ext cx="576064" cy="3600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tx1"/>
                </a:solidFill>
              </a:rPr>
              <a:t>C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827584" y="2195736"/>
            <a:ext cx="576064" cy="3600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tx1"/>
                </a:solidFill>
              </a:rPr>
              <a:t>C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827584" y="2636912"/>
            <a:ext cx="576064" cy="3600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tx1"/>
                </a:solidFill>
              </a:rPr>
              <a:t>C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835696" y="1385392"/>
            <a:ext cx="792088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835696" y="1790564"/>
            <a:ext cx="792088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835696" y="2195736"/>
            <a:ext cx="792088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835696" y="2602396"/>
            <a:ext cx="792088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763688" y="1313384"/>
            <a:ext cx="936104" cy="1683568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chemeClr val="tx1"/>
              </a:solidFill>
            </a:endParaRPr>
          </a:p>
        </p:txBody>
      </p:sp>
      <p:cxnSp>
        <p:nvCxnSpPr>
          <p:cNvPr id="15" name="直接箭头连接符 14"/>
          <p:cNvCxnSpPr>
            <a:stCxn id="4" idx="6"/>
            <a:endCxn id="9" idx="1"/>
          </p:cNvCxnSpPr>
          <p:nvPr/>
        </p:nvCxnSpPr>
        <p:spPr>
          <a:xfrm>
            <a:off x="1403648" y="1493404"/>
            <a:ext cx="432048" cy="360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>
            <a:stCxn id="5" idx="6"/>
            <a:endCxn id="10" idx="1"/>
          </p:cNvCxnSpPr>
          <p:nvPr/>
        </p:nvCxnSpPr>
        <p:spPr>
          <a:xfrm>
            <a:off x="1403648" y="1934580"/>
            <a:ext cx="4320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>
            <a:stCxn id="6" idx="6"/>
            <a:endCxn id="11" idx="1"/>
          </p:cNvCxnSpPr>
          <p:nvPr/>
        </p:nvCxnSpPr>
        <p:spPr>
          <a:xfrm flipV="1">
            <a:off x="1403648" y="2339752"/>
            <a:ext cx="432048" cy="360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>
            <a:stCxn id="7" idx="6"/>
            <a:endCxn id="12" idx="1"/>
          </p:cNvCxnSpPr>
          <p:nvPr/>
        </p:nvCxnSpPr>
        <p:spPr>
          <a:xfrm flipV="1">
            <a:off x="1403648" y="2746412"/>
            <a:ext cx="432048" cy="705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圆角矩形 21"/>
          <p:cNvSpPr/>
          <p:nvPr/>
        </p:nvSpPr>
        <p:spPr>
          <a:xfrm>
            <a:off x="3203848" y="1673424"/>
            <a:ext cx="792088" cy="666328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b="1" dirty="0">
                <a:solidFill>
                  <a:schemeClr val="tx1"/>
                </a:solidFill>
              </a:rPr>
              <a:t>Mysql</a:t>
            </a:r>
            <a:endParaRPr lang="zh-CN" altLang="en-US" sz="1600" b="1" dirty="0">
              <a:solidFill>
                <a:schemeClr val="tx1"/>
              </a:solidFill>
            </a:endParaRPr>
          </a:p>
        </p:txBody>
      </p:sp>
      <p:cxnSp>
        <p:nvCxnSpPr>
          <p:cNvPr id="24" name="直接箭头连接符 23"/>
          <p:cNvCxnSpPr>
            <a:stCxn id="9" idx="3"/>
            <a:endCxn id="22" idx="1"/>
          </p:cNvCxnSpPr>
          <p:nvPr/>
        </p:nvCxnSpPr>
        <p:spPr>
          <a:xfrm>
            <a:off x="2627784" y="1529408"/>
            <a:ext cx="576064" cy="4771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>
            <a:stCxn id="10" idx="3"/>
            <a:endCxn id="22" idx="1"/>
          </p:cNvCxnSpPr>
          <p:nvPr/>
        </p:nvCxnSpPr>
        <p:spPr>
          <a:xfrm>
            <a:off x="2627784" y="1934580"/>
            <a:ext cx="576064" cy="720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>
            <a:stCxn id="11" idx="3"/>
            <a:endCxn id="22" idx="1"/>
          </p:cNvCxnSpPr>
          <p:nvPr/>
        </p:nvCxnSpPr>
        <p:spPr>
          <a:xfrm flipV="1">
            <a:off x="2627784" y="2006588"/>
            <a:ext cx="576064" cy="3331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>
            <a:stCxn id="12" idx="3"/>
            <a:endCxn id="22" idx="1"/>
          </p:cNvCxnSpPr>
          <p:nvPr/>
        </p:nvCxnSpPr>
        <p:spPr>
          <a:xfrm flipV="1">
            <a:off x="2627784" y="2006588"/>
            <a:ext cx="576064" cy="7398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右箭头 48"/>
          <p:cNvSpPr/>
          <p:nvPr/>
        </p:nvSpPr>
        <p:spPr>
          <a:xfrm>
            <a:off x="4211960" y="1790564"/>
            <a:ext cx="720080" cy="405172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5220072" y="1313384"/>
            <a:ext cx="576064" cy="3600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tx1"/>
                </a:solidFill>
              </a:rPr>
              <a:t>C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5220072" y="1754560"/>
            <a:ext cx="576064" cy="3600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tx1"/>
                </a:solidFill>
              </a:rPr>
              <a:t>C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5220072" y="2195736"/>
            <a:ext cx="576064" cy="3600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tx1"/>
                </a:solidFill>
              </a:rPr>
              <a:t>C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5220072" y="2636912"/>
            <a:ext cx="576064" cy="3600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tx1"/>
                </a:solidFill>
              </a:rPr>
              <a:t>C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6228184" y="1385392"/>
            <a:ext cx="792088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6228184" y="1790564"/>
            <a:ext cx="792088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6228184" y="2195736"/>
            <a:ext cx="792088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6228184" y="2602396"/>
            <a:ext cx="792088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6156176" y="1313384"/>
            <a:ext cx="936104" cy="1683568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chemeClr val="tx1"/>
              </a:solidFill>
            </a:endParaRPr>
          </a:p>
        </p:txBody>
      </p:sp>
      <p:cxnSp>
        <p:nvCxnSpPr>
          <p:cNvPr id="59" name="直接箭头连接符 58"/>
          <p:cNvCxnSpPr>
            <a:stCxn id="50" idx="6"/>
            <a:endCxn id="54" idx="1"/>
          </p:cNvCxnSpPr>
          <p:nvPr/>
        </p:nvCxnSpPr>
        <p:spPr>
          <a:xfrm>
            <a:off x="5796136" y="1493404"/>
            <a:ext cx="432048" cy="360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箭头连接符 59"/>
          <p:cNvCxnSpPr>
            <a:stCxn id="51" idx="6"/>
            <a:endCxn id="55" idx="1"/>
          </p:cNvCxnSpPr>
          <p:nvPr/>
        </p:nvCxnSpPr>
        <p:spPr>
          <a:xfrm>
            <a:off x="5796136" y="1934580"/>
            <a:ext cx="4320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箭头连接符 60"/>
          <p:cNvCxnSpPr>
            <a:stCxn id="52" idx="6"/>
            <a:endCxn id="56" idx="1"/>
          </p:cNvCxnSpPr>
          <p:nvPr/>
        </p:nvCxnSpPr>
        <p:spPr>
          <a:xfrm flipV="1">
            <a:off x="5796136" y="2339752"/>
            <a:ext cx="432048" cy="360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箭头连接符 61"/>
          <p:cNvCxnSpPr>
            <a:stCxn id="53" idx="6"/>
            <a:endCxn id="57" idx="1"/>
          </p:cNvCxnSpPr>
          <p:nvPr/>
        </p:nvCxnSpPr>
        <p:spPr>
          <a:xfrm flipV="1">
            <a:off x="5796136" y="2746412"/>
            <a:ext cx="432048" cy="705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圆角矩形 62"/>
          <p:cNvSpPr/>
          <p:nvPr/>
        </p:nvSpPr>
        <p:spPr>
          <a:xfrm>
            <a:off x="7596336" y="1673424"/>
            <a:ext cx="792088" cy="666328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b="1" dirty="0">
                <a:solidFill>
                  <a:schemeClr val="tx1"/>
                </a:solidFill>
              </a:rPr>
              <a:t>Mysql</a:t>
            </a:r>
            <a:endParaRPr lang="zh-CN" altLang="en-US" sz="1600" b="1" dirty="0">
              <a:solidFill>
                <a:schemeClr val="tx1"/>
              </a:solidFill>
            </a:endParaRPr>
          </a:p>
        </p:txBody>
      </p:sp>
      <p:cxnSp>
        <p:nvCxnSpPr>
          <p:cNvPr id="65" name="直接箭头连接符 64"/>
          <p:cNvCxnSpPr>
            <a:stCxn id="55" idx="3"/>
            <a:endCxn id="63" idx="1"/>
          </p:cNvCxnSpPr>
          <p:nvPr/>
        </p:nvCxnSpPr>
        <p:spPr>
          <a:xfrm>
            <a:off x="7020272" y="1934580"/>
            <a:ext cx="576064" cy="720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箭头连接符 65"/>
          <p:cNvCxnSpPr>
            <a:stCxn id="56" idx="3"/>
            <a:endCxn id="63" idx="1"/>
          </p:cNvCxnSpPr>
          <p:nvPr/>
        </p:nvCxnSpPr>
        <p:spPr>
          <a:xfrm flipV="1">
            <a:off x="7020272" y="2006588"/>
            <a:ext cx="576064" cy="3331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云形 68"/>
          <p:cNvSpPr/>
          <p:nvPr/>
        </p:nvSpPr>
        <p:spPr>
          <a:xfrm>
            <a:off x="2699792" y="4283804"/>
            <a:ext cx="1759025" cy="629816"/>
          </a:xfrm>
          <a:prstGeom prst="cloud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如何做到？</a:t>
            </a:r>
          </a:p>
        </p:txBody>
      </p:sp>
      <p:sp>
        <p:nvSpPr>
          <p:cNvPr id="70" name="文本框 69"/>
          <p:cNvSpPr txBox="1"/>
          <p:nvPr/>
        </p:nvSpPr>
        <p:spPr>
          <a:xfrm>
            <a:off x="2339752" y="5472100"/>
            <a:ext cx="2952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采用协程信号量保护后端服务 </a:t>
            </a:r>
          </a:p>
        </p:txBody>
      </p:sp>
      <p:sp>
        <p:nvSpPr>
          <p:cNvPr id="72" name="下箭头 71"/>
          <p:cNvSpPr/>
          <p:nvPr/>
        </p:nvSpPr>
        <p:spPr>
          <a:xfrm>
            <a:off x="3419872" y="4974208"/>
            <a:ext cx="360040" cy="425884"/>
          </a:xfrm>
          <a:prstGeom prst="down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44115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协程信号量 </a:t>
            </a:r>
            <a:r>
              <a:rPr lang="en-US" altLang="zh-CN" dirty="0"/>
              <a:t>--- </a:t>
            </a:r>
            <a:r>
              <a:rPr lang="zh-CN" altLang="en-US" sz="2000" dirty="0"/>
              <a:t>设计要点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71600" y="5009770"/>
            <a:ext cx="6951717" cy="1260698"/>
          </a:xfrm>
        </p:spPr>
        <p:txBody>
          <a:bodyPr>
            <a:normAutofit/>
          </a:bodyPr>
          <a:lstStyle/>
          <a:p>
            <a:r>
              <a:rPr lang="zh-CN" altLang="en-US" sz="1600" dirty="0"/>
              <a:t>大量协程在信号量上排除</a:t>
            </a:r>
            <a:endParaRPr lang="en-US" altLang="zh-CN" sz="1600" dirty="0"/>
          </a:p>
          <a:p>
            <a:r>
              <a:rPr lang="zh-CN" altLang="en-US" sz="1600" dirty="0"/>
              <a:t>获得信号量使用权的协程在</a:t>
            </a:r>
            <a:r>
              <a:rPr lang="en-US" altLang="zh-CN" sz="1600" dirty="0"/>
              <a:t>IO</a:t>
            </a:r>
            <a:r>
              <a:rPr lang="zh-CN" altLang="en-US" sz="1600" dirty="0"/>
              <a:t>队列上排除</a:t>
            </a:r>
            <a:endParaRPr lang="en-US" altLang="zh-CN" sz="1600" dirty="0"/>
          </a:p>
          <a:p>
            <a:endParaRPr lang="en-US" altLang="zh-CN" sz="1600" dirty="0"/>
          </a:p>
          <a:p>
            <a:r>
              <a:rPr lang="zh-CN" altLang="en-US" sz="1400" b="1" dirty="0"/>
              <a:t>参见示例：</a:t>
            </a:r>
            <a:r>
              <a:rPr lang="en-US" altLang="zh-CN" sz="1400" dirty="0" err="1"/>
              <a:t>acl</a:t>
            </a:r>
            <a:r>
              <a:rPr lang="en-US" altLang="zh-CN" sz="1400" dirty="0"/>
              <a:t>/</a:t>
            </a:r>
            <a:r>
              <a:rPr lang="en-US" altLang="zh-CN" sz="1400" dirty="0" err="1"/>
              <a:t>lib_fiber</a:t>
            </a:r>
            <a:r>
              <a:rPr lang="en-US" altLang="zh-CN" sz="1400" dirty="0"/>
              <a:t>/samples/</a:t>
            </a:r>
            <a:r>
              <a:rPr lang="en-US" altLang="zh-CN" sz="1400" dirty="0" err="1"/>
              <a:t>redis_sem</a:t>
            </a:r>
            <a:endParaRPr lang="zh-CN" altLang="en-US" sz="1400" dirty="0"/>
          </a:p>
          <a:p>
            <a:endParaRPr lang="zh-CN" altLang="en-US" sz="1600" dirty="0"/>
          </a:p>
        </p:txBody>
      </p:sp>
      <p:sp>
        <p:nvSpPr>
          <p:cNvPr id="4" name="矩形 3"/>
          <p:cNvSpPr/>
          <p:nvPr/>
        </p:nvSpPr>
        <p:spPr>
          <a:xfrm>
            <a:off x="1232620" y="2968781"/>
            <a:ext cx="792088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32620" y="3306373"/>
            <a:ext cx="792088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232620" y="3643965"/>
            <a:ext cx="792088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2483768" y="2961179"/>
            <a:ext cx="1224136" cy="329461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chemeClr val="tx1"/>
                </a:solidFill>
              </a:rPr>
              <a:t>信号量计数器</a:t>
            </a:r>
          </a:p>
        </p:txBody>
      </p:sp>
      <p:sp>
        <p:nvSpPr>
          <p:cNvPr id="8" name="矩形 7"/>
          <p:cNvSpPr/>
          <p:nvPr/>
        </p:nvSpPr>
        <p:spPr>
          <a:xfrm>
            <a:off x="1232620" y="2631189"/>
            <a:ext cx="792088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232620" y="2293597"/>
            <a:ext cx="792088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cxnSp>
        <p:nvCxnSpPr>
          <p:cNvPr id="12" name="直接箭头连接符 11"/>
          <p:cNvCxnSpPr>
            <a:stCxn id="9" idx="3"/>
            <a:endCxn id="7" idx="1"/>
          </p:cNvCxnSpPr>
          <p:nvPr/>
        </p:nvCxnSpPr>
        <p:spPr>
          <a:xfrm>
            <a:off x="2024708" y="2437613"/>
            <a:ext cx="459060" cy="6882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>
            <a:stCxn id="8" idx="3"/>
            <a:endCxn id="7" idx="1"/>
          </p:cNvCxnSpPr>
          <p:nvPr/>
        </p:nvCxnSpPr>
        <p:spPr>
          <a:xfrm>
            <a:off x="2024708" y="2775205"/>
            <a:ext cx="459060" cy="3507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>
            <a:stCxn id="4" idx="3"/>
            <a:endCxn id="7" idx="1"/>
          </p:cNvCxnSpPr>
          <p:nvPr/>
        </p:nvCxnSpPr>
        <p:spPr>
          <a:xfrm>
            <a:off x="2024708" y="3112797"/>
            <a:ext cx="459060" cy="131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>
            <a:stCxn id="5" idx="3"/>
            <a:endCxn id="7" idx="1"/>
          </p:cNvCxnSpPr>
          <p:nvPr/>
        </p:nvCxnSpPr>
        <p:spPr>
          <a:xfrm flipV="1">
            <a:off x="2024708" y="3125910"/>
            <a:ext cx="459060" cy="3244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>
            <a:stCxn id="6" idx="3"/>
            <a:endCxn id="7" idx="1"/>
          </p:cNvCxnSpPr>
          <p:nvPr/>
        </p:nvCxnSpPr>
        <p:spPr>
          <a:xfrm flipV="1">
            <a:off x="2024708" y="3125910"/>
            <a:ext cx="459060" cy="6620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椭圆 22"/>
          <p:cNvSpPr/>
          <p:nvPr/>
        </p:nvSpPr>
        <p:spPr>
          <a:xfrm>
            <a:off x="3685767" y="1377262"/>
            <a:ext cx="1449412" cy="67518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chemeClr val="tx1"/>
                </a:solidFill>
              </a:rPr>
              <a:t>协程调度器</a:t>
            </a:r>
          </a:p>
        </p:txBody>
      </p:sp>
      <p:sp>
        <p:nvSpPr>
          <p:cNvPr id="33" name="矩形 32"/>
          <p:cNvSpPr/>
          <p:nvPr/>
        </p:nvSpPr>
        <p:spPr>
          <a:xfrm>
            <a:off x="4014429" y="3321219"/>
            <a:ext cx="792088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014429" y="2983627"/>
            <a:ext cx="792088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014429" y="2646035"/>
            <a:ext cx="792088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cxnSp>
        <p:nvCxnSpPr>
          <p:cNvPr id="37" name="直接箭头连接符 36"/>
          <p:cNvCxnSpPr>
            <a:stCxn id="35" idx="1"/>
            <a:endCxn id="7" idx="3"/>
          </p:cNvCxnSpPr>
          <p:nvPr/>
        </p:nvCxnSpPr>
        <p:spPr>
          <a:xfrm flipH="1">
            <a:off x="3707904" y="2790051"/>
            <a:ext cx="306525" cy="3358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箭头连接符 38"/>
          <p:cNvCxnSpPr>
            <a:stCxn id="34" idx="1"/>
            <a:endCxn id="7" idx="3"/>
          </p:cNvCxnSpPr>
          <p:nvPr/>
        </p:nvCxnSpPr>
        <p:spPr>
          <a:xfrm flipH="1" flipV="1">
            <a:off x="3707904" y="3125910"/>
            <a:ext cx="306525" cy="17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箭头连接符 40"/>
          <p:cNvCxnSpPr>
            <a:stCxn id="33" idx="1"/>
            <a:endCxn id="7" idx="3"/>
          </p:cNvCxnSpPr>
          <p:nvPr/>
        </p:nvCxnSpPr>
        <p:spPr>
          <a:xfrm flipH="1" flipV="1">
            <a:off x="3707904" y="3125910"/>
            <a:ext cx="306525" cy="3393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/>
          <p:cNvSpPr/>
          <p:nvPr/>
        </p:nvSpPr>
        <p:spPr>
          <a:xfrm>
            <a:off x="1115616" y="2111254"/>
            <a:ext cx="1008112" cy="1999473"/>
          </a:xfrm>
          <a:prstGeom prst="rect">
            <a:avLst/>
          </a:prstGeom>
          <a:noFill/>
          <a:ln w="1905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3906417" y="2504351"/>
            <a:ext cx="1008112" cy="1248916"/>
          </a:xfrm>
          <a:prstGeom prst="rect">
            <a:avLst/>
          </a:prstGeom>
          <a:noFill/>
          <a:ln w="1905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971600" y="4220776"/>
            <a:ext cx="13681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/>
              <a:t>信号量等待队列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3981872" y="4220029"/>
            <a:ext cx="1022176" cy="277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/>
              <a:t>IO</a:t>
            </a:r>
            <a:r>
              <a:rPr lang="zh-CN" altLang="en-US" sz="1200" b="1" dirty="0"/>
              <a:t>等待队列</a:t>
            </a:r>
          </a:p>
        </p:txBody>
      </p:sp>
      <p:sp>
        <p:nvSpPr>
          <p:cNvPr id="55" name="矩形 54"/>
          <p:cNvSpPr/>
          <p:nvPr/>
        </p:nvSpPr>
        <p:spPr>
          <a:xfrm>
            <a:off x="6984269" y="2987325"/>
            <a:ext cx="792088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56" name="圆角矩形 55"/>
          <p:cNvSpPr/>
          <p:nvPr/>
        </p:nvSpPr>
        <p:spPr>
          <a:xfrm>
            <a:off x="5337331" y="2961179"/>
            <a:ext cx="1224136" cy="329461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1" dirty="0">
                <a:solidFill>
                  <a:schemeClr val="tx1"/>
                </a:solidFill>
              </a:rPr>
              <a:t>IO</a:t>
            </a:r>
            <a:r>
              <a:rPr lang="zh-CN" altLang="en-US" sz="1200" b="1" dirty="0">
                <a:solidFill>
                  <a:schemeClr val="tx1"/>
                </a:solidFill>
              </a:rPr>
              <a:t>事件引擎</a:t>
            </a:r>
          </a:p>
        </p:txBody>
      </p:sp>
      <p:cxnSp>
        <p:nvCxnSpPr>
          <p:cNvPr id="58" name="直接箭头连接符 57"/>
          <p:cNvCxnSpPr>
            <a:stCxn id="35" idx="3"/>
            <a:endCxn id="56" idx="1"/>
          </p:cNvCxnSpPr>
          <p:nvPr/>
        </p:nvCxnSpPr>
        <p:spPr>
          <a:xfrm>
            <a:off x="4806517" y="2790051"/>
            <a:ext cx="530814" cy="3358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箭头连接符 59"/>
          <p:cNvCxnSpPr>
            <a:stCxn id="34" idx="3"/>
            <a:endCxn id="56" idx="1"/>
          </p:cNvCxnSpPr>
          <p:nvPr/>
        </p:nvCxnSpPr>
        <p:spPr>
          <a:xfrm flipV="1">
            <a:off x="4806517" y="3125910"/>
            <a:ext cx="530814" cy="17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箭头连接符 61"/>
          <p:cNvCxnSpPr>
            <a:stCxn id="33" idx="3"/>
            <a:endCxn id="56" idx="1"/>
          </p:cNvCxnSpPr>
          <p:nvPr/>
        </p:nvCxnSpPr>
        <p:spPr>
          <a:xfrm flipV="1">
            <a:off x="4806517" y="3125910"/>
            <a:ext cx="530814" cy="3393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文本框 62"/>
          <p:cNvSpPr txBox="1"/>
          <p:nvPr/>
        </p:nvSpPr>
        <p:spPr>
          <a:xfrm>
            <a:off x="6985882" y="4234489"/>
            <a:ext cx="1022176" cy="277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/>
              <a:t>运行协程</a:t>
            </a:r>
          </a:p>
        </p:txBody>
      </p:sp>
      <p:cxnSp>
        <p:nvCxnSpPr>
          <p:cNvPr id="65" name="直接箭头连接符 64"/>
          <p:cNvCxnSpPr>
            <a:cxnSpLocks/>
            <a:stCxn id="56" idx="3"/>
            <a:endCxn id="55" idx="1"/>
          </p:cNvCxnSpPr>
          <p:nvPr/>
        </p:nvCxnSpPr>
        <p:spPr>
          <a:xfrm>
            <a:off x="6561467" y="3125910"/>
            <a:ext cx="422802" cy="54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箭头连接符 66"/>
          <p:cNvCxnSpPr>
            <a:stCxn id="23" idx="4"/>
            <a:endCxn id="7" idx="0"/>
          </p:cNvCxnSpPr>
          <p:nvPr/>
        </p:nvCxnSpPr>
        <p:spPr>
          <a:xfrm flipH="1">
            <a:off x="3095836" y="2052446"/>
            <a:ext cx="1314637" cy="9087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箭头连接符 68"/>
          <p:cNvCxnSpPr>
            <a:cxnSpLocks/>
            <a:stCxn id="23" idx="4"/>
            <a:endCxn id="56" idx="0"/>
          </p:cNvCxnSpPr>
          <p:nvPr/>
        </p:nvCxnSpPr>
        <p:spPr>
          <a:xfrm>
            <a:off x="4410473" y="2052446"/>
            <a:ext cx="1538926" cy="9087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箭头连接符 70"/>
          <p:cNvCxnSpPr>
            <a:cxnSpLocks/>
            <a:stCxn id="23" idx="4"/>
            <a:endCxn id="55" idx="0"/>
          </p:cNvCxnSpPr>
          <p:nvPr/>
        </p:nvCxnSpPr>
        <p:spPr>
          <a:xfrm>
            <a:off x="4410473" y="2052446"/>
            <a:ext cx="2969840" cy="9348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>
            <a:extLst>
              <a:ext uri="{FF2B5EF4-FFF2-40B4-BE49-F238E27FC236}">
                <a16:creationId xmlns:a16="http://schemas.microsoft.com/office/drawing/2014/main" id="{E5D1EB34-E00C-F14C-BF10-BEFAF39365F7}"/>
              </a:ext>
            </a:extLst>
          </p:cNvPr>
          <p:cNvSpPr/>
          <p:nvPr/>
        </p:nvSpPr>
        <p:spPr>
          <a:xfrm>
            <a:off x="683568" y="1196752"/>
            <a:ext cx="7488832" cy="3384376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7278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协程信号量 </a:t>
            </a:r>
            <a:r>
              <a:rPr lang="en-US" altLang="zh-CN" dirty="0"/>
              <a:t>--- </a:t>
            </a:r>
            <a:r>
              <a:rPr lang="zh-CN" altLang="en-US" sz="2000" dirty="0"/>
              <a:t>设计要点</a:t>
            </a:r>
          </a:p>
        </p:txBody>
      </p:sp>
      <p:sp>
        <p:nvSpPr>
          <p:cNvPr id="4" name="矩形 3"/>
          <p:cNvSpPr/>
          <p:nvPr/>
        </p:nvSpPr>
        <p:spPr>
          <a:xfrm>
            <a:off x="2811614" y="3040789"/>
            <a:ext cx="792088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2811614" y="3378381"/>
            <a:ext cx="792088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2811614" y="3715973"/>
            <a:ext cx="792088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062762" y="3033187"/>
            <a:ext cx="1224136" cy="329461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chemeClr val="tx1"/>
                </a:solidFill>
              </a:rPr>
              <a:t>信号量计数器</a:t>
            </a:r>
          </a:p>
        </p:txBody>
      </p:sp>
      <p:sp>
        <p:nvSpPr>
          <p:cNvPr id="8" name="矩形 7"/>
          <p:cNvSpPr/>
          <p:nvPr/>
        </p:nvSpPr>
        <p:spPr>
          <a:xfrm>
            <a:off x="2811614" y="2703197"/>
            <a:ext cx="792088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2811614" y="2365605"/>
            <a:ext cx="792088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cxnSp>
        <p:nvCxnSpPr>
          <p:cNvPr id="12" name="直接箭头连接符 11"/>
          <p:cNvCxnSpPr>
            <a:stCxn id="9" idx="3"/>
            <a:endCxn id="7" idx="1"/>
          </p:cNvCxnSpPr>
          <p:nvPr/>
        </p:nvCxnSpPr>
        <p:spPr>
          <a:xfrm>
            <a:off x="3603702" y="2509621"/>
            <a:ext cx="459060" cy="6882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>
            <a:stCxn id="8" idx="3"/>
            <a:endCxn id="7" idx="1"/>
          </p:cNvCxnSpPr>
          <p:nvPr/>
        </p:nvCxnSpPr>
        <p:spPr>
          <a:xfrm>
            <a:off x="3603702" y="2847213"/>
            <a:ext cx="459060" cy="3507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>
            <a:stCxn id="4" idx="3"/>
            <a:endCxn id="7" idx="1"/>
          </p:cNvCxnSpPr>
          <p:nvPr/>
        </p:nvCxnSpPr>
        <p:spPr>
          <a:xfrm>
            <a:off x="3603702" y="3184805"/>
            <a:ext cx="459060" cy="131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>
            <a:stCxn id="5" idx="3"/>
            <a:endCxn id="7" idx="1"/>
          </p:cNvCxnSpPr>
          <p:nvPr/>
        </p:nvCxnSpPr>
        <p:spPr>
          <a:xfrm flipV="1">
            <a:off x="3603702" y="3197918"/>
            <a:ext cx="459060" cy="3244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>
            <a:stCxn id="6" idx="3"/>
            <a:endCxn id="7" idx="1"/>
          </p:cNvCxnSpPr>
          <p:nvPr/>
        </p:nvCxnSpPr>
        <p:spPr>
          <a:xfrm flipV="1">
            <a:off x="3603702" y="3197918"/>
            <a:ext cx="459060" cy="6620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椭圆 22"/>
          <p:cNvSpPr/>
          <p:nvPr/>
        </p:nvSpPr>
        <p:spPr>
          <a:xfrm>
            <a:off x="5264761" y="1529680"/>
            <a:ext cx="1449412" cy="67518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chemeClr val="tx1"/>
                </a:solidFill>
              </a:rPr>
              <a:t>协程调度器</a:t>
            </a:r>
          </a:p>
        </p:txBody>
      </p:sp>
      <p:sp>
        <p:nvSpPr>
          <p:cNvPr id="33" name="矩形 32"/>
          <p:cNvSpPr/>
          <p:nvPr/>
        </p:nvSpPr>
        <p:spPr>
          <a:xfrm>
            <a:off x="5593423" y="3393227"/>
            <a:ext cx="792088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593423" y="3055635"/>
            <a:ext cx="792088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593423" y="2718043"/>
            <a:ext cx="792088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cxnSp>
        <p:nvCxnSpPr>
          <p:cNvPr id="37" name="直接箭头连接符 36"/>
          <p:cNvCxnSpPr>
            <a:stCxn id="35" idx="1"/>
            <a:endCxn id="7" idx="3"/>
          </p:cNvCxnSpPr>
          <p:nvPr/>
        </p:nvCxnSpPr>
        <p:spPr>
          <a:xfrm flipH="1">
            <a:off x="5286898" y="2862059"/>
            <a:ext cx="306525" cy="3358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箭头连接符 38"/>
          <p:cNvCxnSpPr>
            <a:stCxn id="34" idx="1"/>
            <a:endCxn id="7" idx="3"/>
          </p:cNvCxnSpPr>
          <p:nvPr/>
        </p:nvCxnSpPr>
        <p:spPr>
          <a:xfrm flipH="1" flipV="1">
            <a:off x="5286898" y="3197918"/>
            <a:ext cx="306525" cy="17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箭头连接符 40"/>
          <p:cNvCxnSpPr>
            <a:stCxn id="33" idx="1"/>
            <a:endCxn id="7" idx="3"/>
          </p:cNvCxnSpPr>
          <p:nvPr/>
        </p:nvCxnSpPr>
        <p:spPr>
          <a:xfrm flipH="1" flipV="1">
            <a:off x="5286898" y="3197918"/>
            <a:ext cx="306525" cy="3393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/>
          <p:cNvSpPr/>
          <p:nvPr/>
        </p:nvSpPr>
        <p:spPr>
          <a:xfrm>
            <a:off x="2694610" y="2183262"/>
            <a:ext cx="1008112" cy="1999473"/>
          </a:xfrm>
          <a:prstGeom prst="rect">
            <a:avLst/>
          </a:prstGeom>
          <a:noFill/>
          <a:ln w="1905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5485411" y="2576359"/>
            <a:ext cx="1008112" cy="1248916"/>
          </a:xfrm>
          <a:prstGeom prst="rect">
            <a:avLst/>
          </a:prstGeom>
          <a:noFill/>
          <a:ln w="1905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2550594" y="4292784"/>
            <a:ext cx="13681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/>
              <a:t>信号量等待队列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5350656" y="4272969"/>
            <a:ext cx="13681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/>
              <a:t>数据库连接协程</a:t>
            </a:r>
          </a:p>
        </p:txBody>
      </p:sp>
      <p:cxnSp>
        <p:nvCxnSpPr>
          <p:cNvPr id="58" name="直接箭头连接符 57"/>
          <p:cNvCxnSpPr>
            <a:cxnSpLocks/>
            <a:stCxn id="35" idx="3"/>
            <a:endCxn id="17" idx="2"/>
          </p:cNvCxnSpPr>
          <p:nvPr/>
        </p:nvCxnSpPr>
        <p:spPr>
          <a:xfrm>
            <a:off x="6385511" y="2862059"/>
            <a:ext cx="1175043" cy="2709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箭头连接符 59"/>
          <p:cNvCxnSpPr>
            <a:cxnSpLocks/>
            <a:stCxn id="34" idx="3"/>
            <a:endCxn id="17" idx="2"/>
          </p:cNvCxnSpPr>
          <p:nvPr/>
        </p:nvCxnSpPr>
        <p:spPr>
          <a:xfrm flipV="1">
            <a:off x="6385511" y="3132970"/>
            <a:ext cx="1175043" cy="666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箭头连接符 61"/>
          <p:cNvCxnSpPr>
            <a:cxnSpLocks/>
            <a:stCxn id="33" idx="3"/>
            <a:endCxn id="17" idx="2"/>
          </p:cNvCxnSpPr>
          <p:nvPr/>
        </p:nvCxnSpPr>
        <p:spPr>
          <a:xfrm flipV="1">
            <a:off x="6385511" y="3132970"/>
            <a:ext cx="1175043" cy="4042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箭头连接符 66"/>
          <p:cNvCxnSpPr>
            <a:stCxn id="23" idx="4"/>
            <a:endCxn id="7" idx="0"/>
          </p:cNvCxnSpPr>
          <p:nvPr/>
        </p:nvCxnSpPr>
        <p:spPr>
          <a:xfrm flipH="1">
            <a:off x="4674830" y="2204864"/>
            <a:ext cx="1314637" cy="8283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>
            <a:extLst>
              <a:ext uri="{FF2B5EF4-FFF2-40B4-BE49-F238E27FC236}">
                <a16:creationId xmlns:a16="http://schemas.microsoft.com/office/drawing/2014/main" id="{E5D1EB34-E00C-F14C-BF10-BEFAF39365F7}"/>
              </a:ext>
            </a:extLst>
          </p:cNvPr>
          <p:cNvSpPr/>
          <p:nvPr/>
        </p:nvSpPr>
        <p:spPr>
          <a:xfrm>
            <a:off x="467544" y="1268760"/>
            <a:ext cx="8203730" cy="4032448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>
              <a:solidFill>
                <a:schemeClr val="tx1"/>
              </a:solidFill>
            </a:endParaRPr>
          </a:p>
        </p:txBody>
      </p:sp>
      <p:cxnSp>
        <p:nvCxnSpPr>
          <p:cNvPr id="38" name="直接箭头连接符 66">
            <a:extLst>
              <a:ext uri="{FF2B5EF4-FFF2-40B4-BE49-F238E27FC236}">
                <a16:creationId xmlns:a16="http://schemas.microsoft.com/office/drawing/2014/main" id="{F2909713-DED1-5846-A244-53697B50B10B}"/>
              </a:ext>
            </a:extLst>
          </p:cNvPr>
          <p:cNvCxnSpPr>
            <a:cxnSpLocks/>
            <a:stCxn id="23" idx="4"/>
            <a:endCxn id="43" idx="0"/>
          </p:cNvCxnSpPr>
          <p:nvPr/>
        </p:nvCxnSpPr>
        <p:spPr>
          <a:xfrm>
            <a:off x="5989467" y="2204864"/>
            <a:ext cx="0" cy="3714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肘形连接符 14">
            <a:extLst>
              <a:ext uri="{FF2B5EF4-FFF2-40B4-BE49-F238E27FC236}">
                <a16:creationId xmlns:a16="http://schemas.microsoft.com/office/drawing/2014/main" id="{8E675682-D42C-FA44-9656-39028C87DDDB}"/>
              </a:ext>
            </a:extLst>
          </p:cNvPr>
          <p:cNvCxnSpPr>
            <a:endCxn id="42" idx="0"/>
          </p:cNvCxnSpPr>
          <p:nvPr/>
        </p:nvCxnSpPr>
        <p:spPr>
          <a:xfrm rot="10800000" flipV="1">
            <a:off x="3198667" y="1772816"/>
            <a:ext cx="2066095" cy="41044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圆柱体 16">
            <a:extLst>
              <a:ext uri="{FF2B5EF4-FFF2-40B4-BE49-F238E27FC236}">
                <a16:creationId xmlns:a16="http://schemas.microsoft.com/office/drawing/2014/main" id="{CC640672-DD8B-F44F-9DB5-56F0CE9CC448}"/>
              </a:ext>
            </a:extLst>
          </p:cNvPr>
          <p:cNvSpPr/>
          <p:nvPr/>
        </p:nvSpPr>
        <p:spPr>
          <a:xfrm>
            <a:off x="7560554" y="2691167"/>
            <a:ext cx="792088" cy="883606"/>
          </a:xfrm>
          <a:prstGeom prst="can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2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Mysql</a:t>
            </a:r>
            <a:endParaRPr kumimoji="1" lang="zh-CN" altLang="en-US" sz="12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2" name="椭圆 51">
            <a:extLst>
              <a:ext uri="{FF2B5EF4-FFF2-40B4-BE49-F238E27FC236}">
                <a16:creationId xmlns:a16="http://schemas.microsoft.com/office/drawing/2014/main" id="{924BD97A-9A45-9449-B6FD-26C1E6FD90F0}"/>
              </a:ext>
            </a:extLst>
          </p:cNvPr>
          <p:cNvSpPr/>
          <p:nvPr/>
        </p:nvSpPr>
        <p:spPr>
          <a:xfrm>
            <a:off x="966418" y="2204864"/>
            <a:ext cx="803627" cy="249679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1" dirty="0">
                <a:solidFill>
                  <a:schemeClr val="tx1"/>
                </a:solidFill>
              </a:rPr>
              <a:t>Client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cxnSp>
        <p:nvCxnSpPr>
          <p:cNvPr id="61" name="直接箭头连接符 14">
            <a:extLst>
              <a:ext uri="{FF2B5EF4-FFF2-40B4-BE49-F238E27FC236}">
                <a16:creationId xmlns:a16="http://schemas.microsoft.com/office/drawing/2014/main" id="{46F40143-8B4F-DC49-9C50-575BE70200FA}"/>
              </a:ext>
            </a:extLst>
          </p:cNvPr>
          <p:cNvCxnSpPr>
            <a:cxnSpLocks/>
            <a:stCxn id="52" idx="6"/>
            <a:endCxn id="9" idx="1"/>
          </p:cNvCxnSpPr>
          <p:nvPr/>
        </p:nvCxnSpPr>
        <p:spPr>
          <a:xfrm>
            <a:off x="1770045" y="2329704"/>
            <a:ext cx="1041569" cy="1799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箭头连接符 16">
            <a:extLst>
              <a:ext uri="{FF2B5EF4-FFF2-40B4-BE49-F238E27FC236}">
                <a16:creationId xmlns:a16="http://schemas.microsoft.com/office/drawing/2014/main" id="{2DECC276-4BE8-6C44-9ED7-219328FBD20C}"/>
              </a:ext>
            </a:extLst>
          </p:cNvPr>
          <p:cNvCxnSpPr>
            <a:cxnSpLocks/>
            <a:stCxn id="75" idx="6"/>
            <a:endCxn id="8" idx="1"/>
          </p:cNvCxnSpPr>
          <p:nvPr/>
        </p:nvCxnSpPr>
        <p:spPr>
          <a:xfrm>
            <a:off x="1775815" y="2777933"/>
            <a:ext cx="1035799" cy="692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箭头连接符 18">
            <a:extLst>
              <a:ext uri="{FF2B5EF4-FFF2-40B4-BE49-F238E27FC236}">
                <a16:creationId xmlns:a16="http://schemas.microsoft.com/office/drawing/2014/main" id="{EC1D0892-2C82-3046-984C-A238C69FF97E}"/>
              </a:ext>
            </a:extLst>
          </p:cNvPr>
          <p:cNvCxnSpPr>
            <a:cxnSpLocks/>
            <a:stCxn id="77" idx="6"/>
            <a:endCxn id="4" idx="1"/>
          </p:cNvCxnSpPr>
          <p:nvPr/>
        </p:nvCxnSpPr>
        <p:spPr>
          <a:xfrm flipV="1">
            <a:off x="1770045" y="3184805"/>
            <a:ext cx="1041569" cy="413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箭头连接符 20">
            <a:extLst>
              <a:ext uri="{FF2B5EF4-FFF2-40B4-BE49-F238E27FC236}">
                <a16:creationId xmlns:a16="http://schemas.microsoft.com/office/drawing/2014/main" id="{52B53551-C75E-4740-A028-33EC5B9E5AA9}"/>
              </a:ext>
            </a:extLst>
          </p:cNvPr>
          <p:cNvCxnSpPr>
            <a:cxnSpLocks/>
            <a:stCxn id="79" idx="6"/>
            <a:endCxn id="5" idx="1"/>
          </p:cNvCxnSpPr>
          <p:nvPr/>
        </p:nvCxnSpPr>
        <p:spPr>
          <a:xfrm flipV="1">
            <a:off x="1775815" y="3522397"/>
            <a:ext cx="1035799" cy="1314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箭头连接符 20">
            <a:extLst>
              <a:ext uri="{FF2B5EF4-FFF2-40B4-BE49-F238E27FC236}">
                <a16:creationId xmlns:a16="http://schemas.microsoft.com/office/drawing/2014/main" id="{0912D495-42AB-5C4C-B7D6-707B17818D54}"/>
              </a:ext>
            </a:extLst>
          </p:cNvPr>
          <p:cNvCxnSpPr>
            <a:cxnSpLocks/>
            <a:stCxn id="81" idx="6"/>
            <a:endCxn id="6" idx="1"/>
          </p:cNvCxnSpPr>
          <p:nvPr/>
        </p:nvCxnSpPr>
        <p:spPr>
          <a:xfrm flipV="1">
            <a:off x="1770045" y="3859989"/>
            <a:ext cx="1041569" cy="221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椭圆 74">
            <a:extLst>
              <a:ext uri="{FF2B5EF4-FFF2-40B4-BE49-F238E27FC236}">
                <a16:creationId xmlns:a16="http://schemas.microsoft.com/office/drawing/2014/main" id="{79ED1BAC-49CC-C44B-B752-49D1624C26A9}"/>
              </a:ext>
            </a:extLst>
          </p:cNvPr>
          <p:cNvSpPr/>
          <p:nvPr/>
        </p:nvSpPr>
        <p:spPr>
          <a:xfrm>
            <a:off x="972188" y="2653093"/>
            <a:ext cx="803627" cy="249679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1" dirty="0">
                <a:solidFill>
                  <a:schemeClr val="tx1"/>
                </a:solidFill>
              </a:rPr>
              <a:t>Client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sp>
        <p:nvSpPr>
          <p:cNvPr id="77" name="椭圆 76">
            <a:extLst>
              <a:ext uri="{FF2B5EF4-FFF2-40B4-BE49-F238E27FC236}">
                <a16:creationId xmlns:a16="http://schemas.microsoft.com/office/drawing/2014/main" id="{6B17F472-0549-F441-B229-66794DF769E6}"/>
              </a:ext>
            </a:extLst>
          </p:cNvPr>
          <p:cNvSpPr/>
          <p:nvPr/>
        </p:nvSpPr>
        <p:spPr>
          <a:xfrm>
            <a:off x="966418" y="3101322"/>
            <a:ext cx="803627" cy="249679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1" dirty="0">
                <a:solidFill>
                  <a:schemeClr val="tx1"/>
                </a:solidFill>
              </a:rPr>
              <a:t>Client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sp>
        <p:nvSpPr>
          <p:cNvPr id="79" name="椭圆 78">
            <a:extLst>
              <a:ext uri="{FF2B5EF4-FFF2-40B4-BE49-F238E27FC236}">
                <a16:creationId xmlns:a16="http://schemas.microsoft.com/office/drawing/2014/main" id="{B739727D-9EF8-F744-993F-B36F57B7A391}"/>
              </a:ext>
            </a:extLst>
          </p:cNvPr>
          <p:cNvSpPr/>
          <p:nvPr/>
        </p:nvSpPr>
        <p:spPr>
          <a:xfrm>
            <a:off x="972188" y="3529036"/>
            <a:ext cx="803627" cy="249679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1" dirty="0">
                <a:solidFill>
                  <a:schemeClr val="tx1"/>
                </a:solidFill>
              </a:rPr>
              <a:t>Client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sp>
        <p:nvSpPr>
          <p:cNvPr id="81" name="椭圆 80">
            <a:extLst>
              <a:ext uri="{FF2B5EF4-FFF2-40B4-BE49-F238E27FC236}">
                <a16:creationId xmlns:a16="http://schemas.microsoft.com/office/drawing/2014/main" id="{B007D4A1-ECC6-D643-B830-6622B2340CC4}"/>
              </a:ext>
            </a:extLst>
          </p:cNvPr>
          <p:cNvSpPr/>
          <p:nvPr/>
        </p:nvSpPr>
        <p:spPr>
          <a:xfrm>
            <a:off x="966418" y="3956749"/>
            <a:ext cx="803627" cy="249679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1" dirty="0">
                <a:solidFill>
                  <a:schemeClr val="tx1"/>
                </a:solidFill>
              </a:rPr>
              <a:t>Client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sp>
        <p:nvSpPr>
          <p:cNvPr id="88" name="矩形 87">
            <a:extLst>
              <a:ext uri="{FF2B5EF4-FFF2-40B4-BE49-F238E27FC236}">
                <a16:creationId xmlns:a16="http://schemas.microsoft.com/office/drawing/2014/main" id="{1FA4E36C-6BEB-6749-B996-5E961802D2A0}"/>
              </a:ext>
            </a:extLst>
          </p:cNvPr>
          <p:cNvSpPr/>
          <p:nvPr/>
        </p:nvSpPr>
        <p:spPr>
          <a:xfrm>
            <a:off x="2190554" y="1421160"/>
            <a:ext cx="4896544" cy="3375992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>
              <a:solidFill>
                <a:schemeClr val="tx1"/>
              </a:solidFill>
            </a:endParaRPr>
          </a:p>
        </p:txBody>
      </p:sp>
      <p:sp>
        <p:nvSpPr>
          <p:cNvPr id="92" name="矩形 91">
            <a:extLst>
              <a:ext uri="{FF2B5EF4-FFF2-40B4-BE49-F238E27FC236}">
                <a16:creationId xmlns:a16="http://schemas.microsoft.com/office/drawing/2014/main" id="{6AC91A5B-66FA-3547-9D9F-AA7BD37C798F}"/>
              </a:ext>
            </a:extLst>
          </p:cNvPr>
          <p:cNvSpPr/>
          <p:nvPr/>
        </p:nvSpPr>
        <p:spPr>
          <a:xfrm>
            <a:off x="750394" y="1412776"/>
            <a:ext cx="1152128" cy="3375992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>
              <a:solidFill>
                <a:schemeClr val="tx1"/>
              </a:solidFill>
            </a:endParaRPr>
          </a:p>
        </p:txBody>
      </p:sp>
      <p:sp>
        <p:nvSpPr>
          <p:cNvPr id="93" name="文本框 92">
            <a:extLst>
              <a:ext uri="{FF2B5EF4-FFF2-40B4-BE49-F238E27FC236}">
                <a16:creationId xmlns:a16="http://schemas.microsoft.com/office/drawing/2014/main" id="{FE43F6DC-1728-8D47-9C7F-9E7B0DE6AD99}"/>
              </a:ext>
            </a:extLst>
          </p:cNvPr>
          <p:cNvSpPr txBox="1"/>
          <p:nvPr/>
        </p:nvSpPr>
        <p:spPr>
          <a:xfrm>
            <a:off x="966418" y="4877172"/>
            <a:ext cx="681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/>
              <a:t>客户端</a:t>
            </a:r>
          </a:p>
        </p:txBody>
      </p:sp>
      <p:sp>
        <p:nvSpPr>
          <p:cNvPr id="94" name="文本框 93">
            <a:extLst>
              <a:ext uri="{FF2B5EF4-FFF2-40B4-BE49-F238E27FC236}">
                <a16:creationId xmlns:a16="http://schemas.microsoft.com/office/drawing/2014/main" id="{A056629F-8DDA-514F-96A9-9B6A6C167FE4}"/>
              </a:ext>
            </a:extLst>
          </p:cNvPr>
          <p:cNvSpPr txBox="1"/>
          <p:nvPr/>
        </p:nvSpPr>
        <p:spPr>
          <a:xfrm>
            <a:off x="3774730" y="4880193"/>
            <a:ext cx="9818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/>
              <a:t>协程服务端</a:t>
            </a:r>
          </a:p>
        </p:txBody>
      </p:sp>
      <p:sp>
        <p:nvSpPr>
          <p:cNvPr id="95" name="矩形 94">
            <a:extLst>
              <a:ext uri="{FF2B5EF4-FFF2-40B4-BE49-F238E27FC236}">
                <a16:creationId xmlns:a16="http://schemas.microsoft.com/office/drawing/2014/main" id="{486CDCC6-692B-E741-8245-2329DBC15E5D}"/>
              </a:ext>
            </a:extLst>
          </p:cNvPr>
          <p:cNvSpPr/>
          <p:nvPr/>
        </p:nvSpPr>
        <p:spPr>
          <a:xfrm>
            <a:off x="7303122" y="1412776"/>
            <a:ext cx="1152128" cy="3375992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>
              <a:solidFill>
                <a:schemeClr val="tx1"/>
              </a:solidFill>
            </a:endParaRPr>
          </a:p>
        </p:txBody>
      </p:sp>
      <p:sp>
        <p:nvSpPr>
          <p:cNvPr id="96" name="文本框 95">
            <a:extLst>
              <a:ext uri="{FF2B5EF4-FFF2-40B4-BE49-F238E27FC236}">
                <a16:creationId xmlns:a16="http://schemas.microsoft.com/office/drawing/2014/main" id="{731EE95A-5A8A-1C4B-9C3E-C498756CFFA2}"/>
              </a:ext>
            </a:extLst>
          </p:cNvPr>
          <p:cNvSpPr txBox="1"/>
          <p:nvPr/>
        </p:nvSpPr>
        <p:spPr>
          <a:xfrm>
            <a:off x="7560554" y="4877172"/>
            <a:ext cx="681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/>
              <a:t>数据库</a:t>
            </a:r>
          </a:p>
        </p:txBody>
      </p:sp>
    </p:spTree>
    <p:extLst>
      <p:ext uri="{BB962C8B-B14F-4D97-AF65-F5344CB8AC3E}">
        <p14:creationId xmlns:p14="http://schemas.microsoft.com/office/powerpoint/2010/main" val="37677127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利用多核 </a:t>
            </a:r>
            <a:r>
              <a:rPr lang="en-US" altLang="zh-CN" dirty="0"/>
              <a:t>--- </a:t>
            </a:r>
            <a:r>
              <a:rPr lang="zh-CN" altLang="en-US" sz="2000" dirty="0"/>
              <a:t>设计要点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596" y="4941167"/>
            <a:ext cx="8229600" cy="1250101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sz="1600" dirty="0"/>
              <a:t>每个线程一个独立的协程调度器，通过创建多个线程使用多核</a:t>
            </a:r>
            <a:endParaRPr lang="en-US" altLang="zh-CN" sz="1600" dirty="0"/>
          </a:p>
          <a:p>
            <a:r>
              <a:rPr lang="zh-CN" altLang="en-US" sz="1600" dirty="0"/>
              <a:t>使用 </a:t>
            </a:r>
            <a:r>
              <a:rPr lang="en-US" altLang="zh-CN" sz="1600" dirty="0" err="1"/>
              <a:t>acl</a:t>
            </a:r>
            <a:r>
              <a:rPr lang="en-US" altLang="zh-CN" sz="1600" dirty="0"/>
              <a:t> master </a:t>
            </a:r>
            <a:r>
              <a:rPr lang="zh-CN" altLang="en-US" sz="1600" dirty="0"/>
              <a:t>服务器框架，创建多进程使用多核，每个进程一个协程调度器</a:t>
            </a:r>
            <a:endParaRPr lang="en-US" altLang="zh-CN" sz="1600" dirty="0"/>
          </a:p>
          <a:p>
            <a:endParaRPr lang="en-US" altLang="zh-CN" sz="1600" dirty="0"/>
          </a:p>
          <a:p>
            <a:r>
              <a:rPr lang="zh-CN" altLang="en-US" sz="1500" dirty="0"/>
              <a:t>多线程示例参见：</a:t>
            </a:r>
            <a:r>
              <a:rPr lang="en-US" altLang="zh-CN" sz="1500" dirty="0" err="1"/>
              <a:t>acl</a:t>
            </a:r>
            <a:r>
              <a:rPr lang="en-US" altLang="zh-CN" sz="1500" dirty="0"/>
              <a:t>/</a:t>
            </a:r>
            <a:r>
              <a:rPr lang="en-US" altLang="zh-CN" sz="1500" dirty="0" err="1"/>
              <a:t>lib_fiber</a:t>
            </a:r>
            <a:r>
              <a:rPr lang="en-US" altLang="zh-CN" sz="1500" dirty="0"/>
              <a:t>/samples/</a:t>
            </a:r>
            <a:r>
              <a:rPr lang="en-US" altLang="zh-CN" sz="1500" dirty="0" err="1"/>
              <a:t>redis_threads</a:t>
            </a:r>
            <a:endParaRPr lang="en-US" altLang="zh-CN" sz="1500" dirty="0"/>
          </a:p>
          <a:p>
            <a:r>
              <a:rPr lang="zh-CN" altLang="en-US" sz="1500" dirty="0"/>
              <a:t>多进程示例参见：</a:t>
            </a:r>
            <a:r>
              <a:rPr lang="en-US" altLang="zh-CN" sz="1500" dirty="0" err="1"/>
              <a:t>acl</a:t>
            </a:r>
            <a:r>
              <a:rPr lang="en-US" altLang="zh-CN" sz="1500" dirty="0"/>
              <a:t>/</a:t>
            </a:r>
            <a:r>
              <a:rPr lang="en-US" altLang="zh-CN" sz="1500" dirty="0" err="1"/>
              <a:t>lib_fiber</a:t>
            </a:r>
            <a:r>
              <a:rPr lang="en-US" altLang="zh-CN" sz="1500" dirty="0"/>
              <a:t>/samples/</a:t>
            </a:r>
            <a:r>
              <a:rPr lang="en-US" altLang="zh-CN" sz="1500" dirty="0" err="1"/>
              <a:t>master_fiber</a:t>
            </a:r>
            <a:endParaRPr lang="zh-CN" altLang="en-US" sz="1500" dirty="0"/>
          </a:p>
        </p:txBody>
      </p:sp>
      <p:sp>
        <p:nvSpPr>
          <p:cNvPr id="16" name="椭圆 15"/>
          <p:cNvSpPr/>
          <p:nvPr/>
        </p:nvSpPr>
        <p:spPr>
          <a:xfrm>
            <a:off x="1660128" y="1753280"/>
            <a:ext cx="1080120" cy="32737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b="1" dirty="0">
                <a:solidFill>
                  <a:schemeClr val="tx1"/>
                </a:solidFill>
              </a:rPr>
              <a:t>创建线程</a:t>
            </a:r>
          </a:p>
        </p:txBody>
      </p:sp>
      <p:sp>
        <p:nvSpPr>
          <p:cNvPr id="17" name="椭圆 16"/>
          <p:cNvSpPr/>
          <p:nvPr/>
        </p:nvSpPr>
        <p:spPr>
          <a:xfrm>
            <a:off x="3116064" y="1476460"/>
            <a:ext cx="1080120" cy="327377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b="1" dirty="0">
                <a:solidFill>
                  <a:schemeClr val="tx1"/>
                </a:solidFill>
              </a:rPr>
              <a:t>创建协程</a:t>
            </a:r>
          </a:p>
        </p:txBody>
      </p:sp>
      <p:sp>
        <p:nvSpPr>
          <p:cNvPr id="18" name="椭圆 17"/>
          <p:cNvSpPr/>
          <p:nvPr/>
        </p:nvSpPr>
        <p:spPr>
          <a:xfrm>
            <a:off x="3116064" y="2088292"/>
            <a:ext cx="1080120" cy="327377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b="1" dirty="0">
                <a:solidFill>
                  <a:schemeClr val="tx1"/>
                </a:solidFill>
              </a:rPr>
              <a:t>创建协程</a:t>
            </a:r>
          </a:p>
        </p:txBody>
      </p:sp>
      <p:cxnSp>
        <p:nvCxnSpPr>
          <p:cNvPr id="20" name="直接箭头连接符 19"/>
          <p:cNvCxnSpPr>
            <a:stCxn id="16" idx="6"/>
            <a:endCxn id="17" idx="2"/>
          </p:cNvCxnSpPr>
          <p:nvPr/>
        </p:nvCxnSpPr>
        <p:spPr>
          <a:xfrm flipV="1">
            <a:off x="2740248" y="1640149"/>
            <a:ext cx="375816" cy="2768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>
            <a:stCxn id="16" idx="6"/>
            <a:endCxn id="18" idx="2"/>
          </p:cNvCxnSpPr>
          <p:nvPr/>
        </p:nvCxnSpPr>
        <p:spPr>
          <a:xfrm>
            <a:off x="2740248" y="1916969"/>
            <a:ext cx="375816" cy="3350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椭圆 22"/>
          <p:cNvSpPr/>
          <p:nvPr/>
        </p:nvSpPr>
        <p:spPr>
          <a:xfrm>
            <a:off x="1675904" y="2988565"/>
            <a:ext cx="1080120" cy="32737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b="1" dirty="0">
                <a:solidFill>
                  <a:schemeClr val="tx1"/>
                </a:solidFill>
              </a:rPr>
              <a:t>创建线程</a:t>
            </a:r>
          </a:p>
        </p:txBody>
      </p:sp>
      <p:sp>
        <p:nvSpPr>
          <p:cNvPr id="24" name="椭圆 23"/>
          <p:cNvSpPr/>
          <p:nvPr/>
        </p:nvSpPr>
        <p:spPr>
          <a:xfrm>
            <a:off x="3131840" y="2711745"/>
            <a:ext cx="1080120" cy="327377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b="1" dirty="0">
                <a:solidFill>
                  <a:schemeClr val="tx1"/>
                </a:solidFill>
              </a:rPr>
              <a:t>创建协程</a:t>
            </a:r>
          </a:p>
        </p:txBody>
      </p:sp>
      <p:sp>
        <p:nvSpPr>
          <p:cNvPr id="25" name="椭圆 24"/>
          <p:cNvSpPr/>
          <p:nvPr/>
        </p:nvSpPr>
        <p:spPr>
          <a:xfrm>
            <a:off x="3131840" y="3323577"/>
            <a:ext cx="1080120" cy="327377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b="1" dirty="0">
                <a:solidFill>
                  <a:schemeClr val="tx1"/>
                </a:solidFill>
              </a:rPr>
              <a:t>创建协程</a:t>
            </a:r>
          </a:p>
        </p:txBody>
      </p:sp>
      <p:cxnSp>
        <p:nvCxnSpPr>
          <p:cNvPr id="26" name="直接箭头连接符 25"/>
          <p:cNvCxnSpPr>
            <a:stCxn id="23" idx="6"/>
            <a:endCxn id="24" idx="2"/>
          </p:cNvCxnSpPr>
          <p:nvPr/>
        </p:nvCxnSpPr>
        <p:spPr>
          <a:xfrm flipV="1">
            <a:off x="2756024" y="2875434"/>
            <a:ext cx="375816" cy="2768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>
            <a:stCxn id="23" idx="6"/>
            <a:endCxn id="25" idx="2"/>
          </p:cNvCxnSpPr>
          <p:nvPr/>
        </p:nvCxnSpPr>
        <p:spPr>
          <a:xfrm>
            <a:off x="2756024" y="3152254"/>
            <a:ext cx="375816" cy="3350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椭圆 27"/>
          <p:cNvSpPr/>
          <p:nvPr/>
        </p:nvSpPr>
        <p:spPr>
          <a:xfrm>
            <a:off x="667792" y="2410331"/>
            <a:ext cx="1080120" cy="3273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b="1" dirty="0">
                <a:solidFill>
                  <a:schemeClr val="tx1"/>
                </a:solidFill>
              </a:rPr>
              <a:t>创建进程</a:t>
            </a:r>
          </a:p>
        </p:txBody>
      </p:sp>
      <p:cxnSp>
        <p:nvCxnSpPr>
          <p:cNvPr id="30" name="直接箭头连接符 29"/>
          <p:cNvCxnSpPr>
            <a:stCxn id="28" idx="7"/>
            <a:endCxn id="16" idx="3"/>
          </p:cNvCxnSpPr>
          <p:nvPr/>
        </p:nvCxnSpPr>
        <p:spPr>
          <a:xfrm flipV="1">
            <a:off x="1589732" y="2032714"/>
            <a:ext cx="228576" cy="4255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>
            <a:stCxn id="28" idx="5"/>
            <a:endCxn id="23" idx="1"/>
          </p:cNvCxnSpPr>
          <p:nvPr/>
        </p:nvCxnSpPr>
        <p:spPr>
          <a:xfrm>
            <a:off x="1589732" y="2689765"/>
            <a:ext cx="244352" cy="3467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椭圆 32"/>
          <p:cNvSpPr/>
          <p:nvPr/>
        </p:nvSpPr>
        <p:spPr>
          <a:xfrm>
            <a:off x="5844102" y="1835260"/>
            <a:ext cx="1088385" cy="34009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b="1" dirty="0">
                <a:solidFill>
                  <a:schemeClr val="tx1"/>
                </a:solidFill>
              </a:rPr>
              <a:t>创建进程</a:t>
            </a:r>
          </a:p>
        </p:txBody>
      </p:sp>
      <p:sp>
        <p:nvSpPr>
          <p:cNvPr id="34" name="椭圆 33"/>
          <p:cNvSpPr/>
          <p:nvPr/>
        </p:nvSpPr>
        <p:spPr>
          <a:xfrm>
            <a:off x="7280690" y="1558440"/>
            <a:ext cx="1088385" cy="34009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b="1" dirty="0">
                <a:solidFill>
                  <a:schemeClr val="tx1"/>
                </a:solidFill>
              </a:rPr>
              <a:t>创建协程</a:t>
            </a:r>
          </a:p>
        </p:txBody>
      </p:sp>
      <p:sp>
        <p:nvSpPr>
          <p:cNvPr id="35" name="椭圆 34"/>
          <p:cNvSpPr/>
          <p:nvPr/>
        </p:nvSpPr>
        <p:spPr>
          <a:xfrm>
            <a:off x="7280690" y="2170272"/>
            <a:ext cx="1088385" cy="34009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b="1" dirty="0">
                <a:solidFill>
                  <a:schemeClr val="tx1"/>
                </a:solidFill>
              </a:rPr>
              <a:t>创建协程</a:t>
            </a:r>
          </a:p>
        </p:txBody>
      </p:sp>
      <p:cxnSp>
        <p:nvCxnSpPr>
          <p:cNvPr id="36" name="直接箭头连接符 35"/>
          <p:cNvCxnSpPr>
            <a:stCxn id="33" idx="6"/>
            <a:endCxn id="34" idx="2"/>
          </p:cNvCxnSpPr>
          <p:nvPr/>
        </p:nvCxnSpPr>
        <p:spPr>
          <a:xfrm flipV="1">
            <a:off x="6932487" y="1728486"/>
            <a:ext cx="348203" cy="2768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箭头连接符 36"/>
          <p:cNvCxnSpPr>
            <a:stCxn id="33" idx="6"/>
            <a:endCxn id="35" idx="2"/>
          </p:cNvCxnSpPr>
          <p:nvPr/>
        </p:nvCxnSpPr>
        <p:spPr>
          <a:xfrm>
            <a:off x="6932487" y="2005306"/>
            <a:ext cx="348203" cy="3350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椭圆 37"/>
          <p:cNvSpPr/>
          <p:nvPr/>
        </p:nvSpPr>
        <p:spPr>
          <a:xfrm>
            <a:off x="5859878" y="3070545"/>
            <a:ext cx="1088385" cy="34009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b="1" dirty="0">
                <a:solidFill>
                  <a:schemeClr val="tx1"/>
                </a:solidFill>
              </a:rPr>
              <a:t>创建进程</a:t>
            </a:r>
          </a:p>
        </p:txBody>
      </p:sp>
      <p:sp>
        <p:nvSpPr>
          <p:cNvPr id="39" name="椭圆 38"/>
          <p:cNvSpPr/>
          <p:nvPr/>
        </p:nvSpPr>
        <p:spPr>
          <a:xfrm>
            <a:off x="7296466" y="2793725"/>
            <a:ext cx="1088385" cy="34009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b="1" dirty="0">
                <a:solidFill>
                  <a:schemeClr val="tx1"/>
                </a:solidFill>
              </a:rPr>
              <a:t>创建协程</a:t>
            </a:r>
          </a:p>
        </p:txBody>
      </p:sp>
      <p:sp>
        <p:nvSpPr>
          <p:cNvPr id="40" name="椭圆 39"/>
          <p:cNvSpPr/>
          <p:nvPr/>
        </p:nvSpPr>
        <p:spPr>
          <a:xfrm>
            <a:off x="7296466" y="3405557"/>
            <a:ext cx="1088385" cy="34009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b="1" dirty="0">
                <a:solidFill>
                  <a:schemeClr val="tx1"/>
                </a:solidFill>
              </a:rPr>
              <a:t>创建协程</a:t>
            </a:r>
          </a:p>
        </p:txBody>
      </p:sp>
      <p:cxnSp>
        <p:nvCxnSpPr>
          <p:cNvPr id="41" name="直接箭头连接符 40"/>
          <p:cNvCxnSpPr>
            <a:stCxn id="38" idx="6"/>
            <a:endCxn id="39" idx="2"/>
          </p:cNvCxnSpPr>
          <p:nvPr/>
        </p:nvCxnSpPr>
        <p:spPr>
          <a:xfrm flipV="1">
            <a:off x="6948263" y="2963771"/>
            <a:ext cx="348203" cy="2768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箭头连接符 41"/>
          <p:cNvCxnSpPr>
            <a:stCxn id="38" idx="6"/>
            <a:endCxn id="40" idx="2"/>
          </p:cNvCxnSpPr>
          <p:nvPr/>
        </p:nvCxnSpPr>
        <p:spPr>
          <a:xfrm>
            <a:off x="6948263" y="3240591"/>
            <a:ext cx="348203" cy="3350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椭圆 42"/>
          <p:cNvSpPr/>
          <p:nvPr/>
        </p:nvSpPr>
        <p:spPr>
          <a:xfrm>
            <a:off x="4716016" y="2492311"/>
            <a:ext cx="1229497" cy="34009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>
                <a:solidFill>
                  <a:schemeClr val="tx1"/>
                </a:solidFill>
              </a:rPr>
              <a:t>master</a:t>
            </a:r>
            <a:r>
              <a:rPr lang="zh-CN" altLang="en-US" sz="1100" b="1" dirty="0">
                <a:solidFill>
                  <a:schemeClr val="tx1"/>
                </a:solidFill>
              </a:rPr>
              <a:t>进程</a:t>
            </a:r>
          </a:p>
        </p:txBody>
      </p:sp>
      <p:cxnSp>
        <p:nvCxnSpPr>
          <p:cNvPr id="44" name="直接箭头连接符 43"/>
          <p:cNvCxnSpPr>
            <a:stCxn id="43" idx="7"/>
            <a:endCxn id="33" idx="3"/>
          </p:cNvCxnSpPr>
          <p:nvPr/>
        </p:nvCxnSpPr>
        <p:spPr>
          <a:xfrm flipV="1">
            <a:off x="5765457" y="2125547"/>
            <a:ext cx="238035" cy="4165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箭头连接符 44"/>
          <p:cNvCxnSpPr>
            <a:stCxn id="43" idx="5"/>
            <a:endCxn id="38" idx="1"/>
          </p:cNvCxnSpPr>
          <p:nvPr/>
        </p:nvCxnSpPr>
        <p:spPr>
          <a:xfrm>
            <a:off x="5765457" y="2782598"/>
            <a:ext cx="253811" cy="3377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文本框 49"/>
          <p:cNvSpPr txBox="1"/>
          <p:nvPr/>
        </p:nvSpPr>
        <p:spPr>
          <a:xfrm>
            <a:off x="2215964" y="4139788"/>
            <a:ext cx="1167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/>
              <a:t>方式一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6538412" y="4139788"/>
            <a:ext cx="1167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/>
              <a:t>方式二</a:t>
            </a:r>
          </a:p>
        </p:txBody>
      </p:sp>
    </p:spTree>
    <p:extLst>
      <p:ext uri="{BB962C8B-B14F-4D97-AF65-F5344CB8AC3E}">
        <p14:creationId xmlns:p14="http://schemas.microsoft.com/office/powerpoint/2010/main" val="17762612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协程与 </a:t>
            </a:r>
            <a:r>
              <a:rPr lang="en-US" altLang="zh-CN" dirty="0" err="1"/>
              <a:t>acl_master</a:t>
            </a:r>
            <a:r>
              <a:rPr lang="en-US" altLang="zh-CN" dirty="0"/>
              <a:t> </a:t>
            </a:r>
            <a:r>
              <a:rPr lang="zh-CN" altLang="en-US" dirty="0"/>
              <a:t>服务框架集成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1" y="4882199"/>
            <a:ext cx="8229600" cy="1461539"/>
          </a:xfrm>
        </p:spPr>
        <p:txBody>
          <a:bodyPr>
            <a:normAutofit lnSpcReduction="10000"/>
          </a:bodyPr>
          <a:lstStyle/>
          <a:p>
            <a:r>
              <a:rPr lang="en-US" altLang="zh-CN" sz="1600" dirty="0"/>
              <a:t>1</a:t>
            </a:r>
            <a:r>
              <a:rPr lang="zh-CN" altLang="en-US" sz="1600" dirty="0"/>
              <a:t>、</a:t>
            </a:r>
            <a:r>
              <a:rPr lang="en-US" altLang="zh-CN" sz="1600" dirty="0"/>
              <a:t>TCP</a:t>
            </a:r>
            <a:r>
              <a:rPr lang="zh-CN" altLang="en-US" sz="1600" dirty="0"/>
              <a:t>连接派发器与协程进程间采用</a:t>
            </a:r>
            <a:r>
              <a:rPr lang="en-US" altLang="zh-CN" sz="1600" dirty="0"/>
              <a:t>UNIX</a:t>
            </a:r>
            <a:r>
              <a:rPr lang="zh-CN" altLang="en-US" sz="1600" dirty="0"/>
              <a:t>域套接口连接</a:t>
            </a:r>
            <a:endParaRPr lang="en-US" altLang="zh-CN" sz="1600" dirty="0"/>
          </a:p>
          <a:p>
            <a:r>
              <a:rPr lang="en-US" altLang="zh-CN" sz="1600" dirty="0"/>
              <a:t>2</a:t>
            </a:r>
            <a:r>
              <a:rPr lang="zh-CN" altLang="en-US" sz="1600" dirty="0"/>
              <a:t>、客户端连接</a:t>
            </a:r>
            <a:r>
              <a:rPr lang="en-US" altLang="zh-CN" sz="1600" dirty="0"/>
              <a:t>TCP</a:t>
            </a:r>
            <a:r>
              <a:rPr lang="zh-CN" altLang="en-US" sz="1600" dirty="0"/>
              <a:t>连接派发器，派发器将“连接”通过</a:t>
            </a:r>
            <a:r>
              <a:rPr lang="en-US" altLang="zh-CN" sz="1600" dirty="0"/>
              <a:t>UNIX</a:t>
            </a:r>
            <a:r>
              <a:rPr lang="zh-CN" altLang="en-US" sz="1600" dirty="0"/>
              <a:t>域套接口传递给协程进程</a:t>
            </a:r>
            <a:endParaRPr lang="en-US" altLang="zh-CN" sz="1600" dirty="0"/>
          </a:p>
          <a:p>
            <a:r>
              <a:rPr lang="en-US" altLang="zh-CN" sz="1600" dirty="0"/>
              <a:t>3</a:t>
            </a:r>
            <a:r>
              <a:rPr lang="zh-CN" altLang="en-US" sz="1600" dirty="0"/>
              <a:t>、</a:t>
            </a:r>
            <a:r>
              <a:rPr lang="en-US" altLang="zh-CN" sz="1600" dirty="0" err="1"/>
              <a:t>acl_master</a:t>
            </a:r>
            <a:r>
              <a:rPr lang="en-US" altLang="zh-CN" sz="1600" dirty="0"/>
              <a:t> </a:t>
            </a:r>
            <a:r>
              <a:rPr lang="zh-CN" altLang="en-US" sz="1600" dirty="0"/>
              <a:t>管理</a:t>
            </a:r>
            <a:r>
              <a:rPr lang="en-US" altLang="zh-CN" sz="1600" dirty="0"/>
              <a:t>TCP</a:t>
            </a:r>
            <a:r>
              <a:rPr lang="zh-CN" altLang="en-US" sz="1600" dirty="0"/>
              <a:t>连接派发器、协程进程池</a:t>
            </a:r>
            <a:endParaRPr lang="en-US" altLang="zh-CN" sz="1600" dirty="0"/>
          </a:p>
          <a:p>
            <a:endParaRPr lang="en-US" altLang="zh-CN" sz="1600" dirty="0"/>
          </a:p>
          <a:p>
            <a:r>
              <a:rPr lang="zh-CN" altLang="en-US" sz="1400" dirty="0"/>
              <a:t>关于</a:t>
            </a:r>
            <a:r>
              <a:rPr lang="en-US" altLang="zh-CN" sz="1400" dirty="0"/>
              <a:t>TCP</a:t>
            </a:r>
            <a:r>
              <a:rPr lang="zh-CN" altLang="en-US" sz="1400" dirty="0"/>
              <a:t>连接派发器，参考：</a:t>
            </a:r>
            <a:r>
              <a:rPr lang="en-US" altLang="zh-CN" sz="1400" dirty="0"/>
              <a:t>http://zsxxsz.iteye.com/blog/2118752</a:t>
            </a:r>
            <a:endParaRPr lang="zh-CN" altLang="en-US" sz="1400" dirty="0"/>
          </a:p>
        </p:txBody>
      </p:sp>
      <p:sp>
        <p:nvSpPr>
          <p:cNvPr id="4" name="圆角矩形 3"/>
          <p:cNvSpPr/>
          <p:nvPr/>
        </p:nvSpPr>
        <p:spPr>
          <a:xfrm>
            <a:off x="4024540" y="4148624"/>
            <a:ext cx="1368152" cy="360040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 err="1">
                <a:solidFill>
                  <a:schemeClr val="tx1"/>
                </a:solidFill>
              </a:rPr>
              <a:t>acl_master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3923928" y="1452977"/>
            <a:ext cx="1368152" cy="360040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 err="1">
                <a:solidFill>
                  <a:schemeClr val="tx1"/>
                </a:solidFill>
              </a:rPr>
              <a:t>Tcp</a:t>
            </a:r>
            <a:r>
              <a:rPr lang="zh-CN" altLang="en-US" sz="1400" b="1" dirty="0">
                <a:solidFill>
                  <a:schemeClr val="tx1"/>
                </a:solidFill>
              </a:rPr>
              <a:t>连接派发器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3923928" y="2930758"/>
            <a:ext cx="1368152" cy="36004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 err="1">
                <a:solidFill>
                  <a:schemeClr val="tx1"/>
                </a:solidFill>
              </a:rPr>
              <a:t>fiber_proc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1979712" y="1642492"/>
            <a:ext cx="864096" cy="451037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client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1979712" y="2326567"/>
            <a:ext cx="864096" cy="451037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client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979712" y="3010642"/>
            <a:ext cx="864096" cy="451037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client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cxnSp>
        <p:nvCxnSpPr>
          <p:cNvPr id="12" name="直接箭头连接符 11"/>
          <p:cNvCxnSpPr>
            <a:stCxn id="8" idx="6"/>
            <a:endCxn id="34" idx="1"/>
          </p:cNvCxnSpPr>
          <p:nvPr/>
        </p:nvCxnSpPr>
        <p:spPr>
          <a:xfrm>
            <a:off x="2843808" y="1868011"/>
            <a:ext cx="1080120" cy="4834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>
            <a:stCxn id="9" idx="6"/>
            <a:endCxn id="34" idx="1"/>
          </p:cNvCxnSpPr>
          <p:nvPr/>
        </p:nvCxnSpPr>
        <p:spPr>
          <a:xfrm flipV="1">
            <a:off x="2843808" y="2351470"/>
            <a:ext cx="1080120" cy="2006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>
            <a:stCxn id="10" idx="6"/>
            <a:endCxn id="6" idx="1"/>
          </p:cNvCxnSpPr>
          <p:nvPr/>
        </p:nvCxnSpPr>
        <p:spPr>
          <a:xfrm flipV="1">
            <a:off x="2843808" y="3110778"/>
            <a:ext cx="1080120" cy="1253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/>
          <p:cNvSpPr/>
          <p:nvPr/>
        </p:nvSpPr>
        <p:spPr>
          <a:xfrm>
            <a:off x="1979712" y="3666236"/>
            <a:ext cx="864096" cy="451037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client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cxnSp>
        <p:nvCxnSpPr>
          <p:cNvPr id="19" name="直接箭头连接符 18"/>
          <p:cNvCxnSpPr>
            <a:stCxn id="17" idx="6"/>
            <a:endCxn id="6" idx="1"/>
          </p:cNvCxnSpPr>
          <p:nvPr/>
        </p:nvCxnSpPr>
        <p:spPr>
          <a:xfrm flipV="1">
            <a:off x="2843808" y="3110778"/>
            <a:ext cx="1080120" cy="7809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圆角矩形 33"/>
          <p:cNvSpPr/>
          <p:nvPr/>
        </p:nvSpPr>
        <p:spPr>
          <a:xfrm>
            <a:off x="3923928" y="2171450"/>
            <a:ext cx="1368152" cy="36004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 err="1">
                <a:solidFill>
                  <a:schemeClr val="tx1"/>
                </a:solidFill>
              </a:rPr>
              <a:t>fiber_proc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cxnSp>
        <p:nvCxnSpPr>
          <p:cNvPr id="44" name="直接箭头连接符 43"/>
          <p:cNvCxnSpPr>
            <a:stCxn id="8" idx="6"/>
            <a:endCxn id="5" idx="1"/>
          </p:cNvCxnSpPr>
          <p:nvPr/>
        </p:nvCxnSpPr>
        <p:spPr>
          <a:xfrm flipV="1">
            <a:off x="2843808" y="1632997"/>
            <a:ext cx="1080120" cy="235014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箭头连接符 46"/>
          <p:cNvCxnSpPr>
            <a:stCxn id="9" idx="6"/>
            <a:endCxn id="5" idx="1"/>
          </p:cNvCxnSpPr>
          <p:nvPr/>
        </p:nvCxnSpPr>
        <p:spPr>
          <a:xfrm flipV="1">
            <a:off x="2843808" y="1632997"/>
            <a:ext cx="1080120" cy="919089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箭头连接符 48"/>
          <p:cNvCxnSpPr>
            <a:stCxn id="10" idx="6"/>
            <a:endCxn id="5" idx="1"/>
          </p:cNvCxnSpPr>
          <p:nvPr/>
        </p:nvCxnSpPr>
        <p:spPr>
          <a:xfrm flipV="1">
            <a:off x="2843808" y="1632997"/>
            <a:ext cx="1080120" cy="1603164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箭头连接符 53"/>
          <p:cNvCxnSpPr>
            <a:stCxn id="17" idx="6"/>
            <a:endCxn id="5" idx="1"/>
          </p:cNvCxnSpPr>
          <p:nvPr/>
        </p:nvCxnSpPr>
        <p:spPr>
          <a:xfrm flipV="1">
            <a:off x="2843808" y="1632997"/>
            <a:ext cx="1080120" cy="2258758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圆角矩形 107"/>
          <p:cNvSpPr/>
          <p:nvPr/>
        </p:nvSpPr>
        <p:spPr>
          <a:xfrm>
            <a:off x="6275032" y="1850638"/>
            <a:ext cx="648072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109" name="圆角矩形 108"/>
          <p:cNvSpPr/>
          <p:nvPr/>
        </p:nvSpPr>
        <p:spPr>
          <a:xfrm>
            <a:off x="6275032" y="2282686"/>
            <a:ext cx="648072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cxnSp>
        <p:nvCxnSpPr>
          <p:cNvPr id="111" name="直接箭头连接符 110"/>
          <p:cNvCxnSpPr>
            <a:stCxn id="34" idx="3"/>
            <a:endCxn id="108" idx="1"/>
          </p:cNvCxnSpPr>
          <p:nvPr/>
        </p:nvCxnSpPr>
        <p:spPr>
          <a:xfrm flipV="1">
            <a:off x="5292080" y="2030658"/>
            <a:ext cx="982952" cy="3208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直接箭头连接符 112"/>
          <p:cNvCxnSpPr>
            <a:stCxn id="34" idx="3"/>
            <a:endCxn id="109" idx="1"/>
          </p:cNvCxnSpPr>
          <p:nvPr/>
        </p:nvCxnSpPr>
        <p:spPr>
          <a:xfrm>
            <a:off x="5292080" y="2351470"/>
            <a:ext cx="982952" cy="1112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圆角矩形 113"/>
          <p:cNvSpPr/>
          <p:nvPr/>
        </p:nvSpPr>
        <p:spPr>
          <a:xfrm>
            <a:off x="6292792" y="2786742"/>
            <a:ext cx="648072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115" name="圆角矩形 114"/>
          <p:cNvSpPr/>
          <p:nvPr/>
        </p:nvSpPr>
        <p:spPr>
          <a:xfrm>
            <a:off x="6292792" y="3218790"/>
            <a:ext cx="648072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cxnSp>
        <p:nvCxnSpPr>
          <p:cNvPr id="116" name="直接箭头连接符 115"/>
          <p:cNvCxnSpPr>
            <a:stCxn id="6" idx="3"/>
            <a:endCxn id="114" idx="1"/>
          </p:cNvCxnSpPr>
          <p:nvPr/>
        </p:nvCxnSpPr>
        <p:spPr>
          <a:xfrm flipV="1">
            <a:off x="5292080" y="2966762"/>
            <a:ext cx="1000712" cy="1440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接箭头连接符 116"/>
          <p:cNvCxnSpPr>
            <a:stCxn id="6" idx="3"/>
            <a:endCxn id="115" idx="1"/>
          </p:cNvCxnSpPr>
          <p:nvPr/>
        </p:nvCxnSpPr>
        <p:spPr>
          <a:xfrm>
            <a:off x="5292080" y="3110778"/>
            <a:ext cx="1000712" cy="288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矩形 119"/>
          <p:cNvSpPr/>
          <p:nvPr/>
        </p:nvSpPr>
        <p:spPr>
          <a:xfrm>
            <a:off x="3700504" y="1268760"/>
            <a:ext cx="2016224" cy="2216954"/>
          </a:xfrm>
          <a:prstGeom prst="rect">
            <a:avLst/>
          </a:prstGeom>
          <a:noFill/>
          <a:ln>
            <a:solidFill>
              <a:srgbClr val="7030A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上箭头 120"/>
          <p:cNvSpPr/>
          <p:nvPr/>
        </p:nvSpPr>
        <p:spPr>
          <a:xfrm>
            <a:off x="4528600" y="3595936"/>
            <a:ext cx="360040" cy="451037"/>
          </a:xfrm>
          <a:prstGeom prst="upArrow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3" name="直接箭头连接符 122"/>
          <p:cNvCxnSpPr>
            <a:stCxn id="5" idx="2"/>
            <a:endCxn id="34" idx="0"/>
          </p:cNvCxnSpPr>
          <p:nvPr/>
        </p:nvCxnSpPr>
        <p:spPr>
          <a:xfrm>
            <a:off x="4608004" y="1813017"/>
            <a:ext cx="0" cy="3584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25" name="肘形连接符 124"/>
          <p:cNvCxnSpPr>
            <a:stCxn id="5" idx="3"/>
            <a:endCxn id="6" idx="0"/>
          </p:cNvCxnSpPr>
          <p:nvPr/>
        </p:nvCxnSpPr>
        <p:spPr>
          <a:xfrm flipH="1">
            <a:off x="4608004" y="1632997"/>
            <a:ext cx="684076" cy="1297761"/>
          </a:xfrm>
          <a:prstGeom prst="bentConnector4">
            <a:avLst>
              <a:gd name="adj1" fmla="val -33417"/>
              <a:gd name="adj2" fmla="val 80423"/>
            </a:avLst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23377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协程间通信 </a:t>
            </a:r>
            <a:r>
              <a:rPr lang="en-US" altLang="zh-CN" dirty="0"/>
              <a:t>--- </a:t>
            </a:r>
            <a:r>
              <a:rPr lang="zh-CN" altLang="en-US" sz="2000" dirty="0"/>
              <a:t>设计要点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协程间为什么需要通信？</a:t>
            </a:r>
            <a:endParaRPr lang="en-US" altLang="zh-CN" dirty="0"/>
          </a:p>
          <a:p>
            <a:r>
              <a:rPr lang="en-US" altLang="zh-CN" sz="1600" dirty="0"/>
              <a:t>1</a:t>
            </a:r>
            <a:r>
              <a:rPr lang="zh-CN" altLang="en-US" sz="1600" dirty="0"/>
              <a:t>、业务逻辑的模块化</a:t>
            </a:r>
            <a:endParaRPr lang="en-US" altLang="zh-CN" sz="1600" dirty="0"/>
          </a:p>
          <a:p>
            <a:r>
              <a:rPr lang="en-US" altLang="zh-CN" sz="1600" dirty="0"/>
              <a:t>2</a:t>
            </a:r>
            <a:r>
              <a:rPr lang="zh-CN" altLang="en-US" sz="1600" dirty="0"/>
              <a:t>、业务模块的分层设计</a:t>
            </a:r>
            <a:endParaRPr lang="en-US" altLang="zh-CN" sz="1600" dirty="0"/>
          </a:p>
          <a:p>
            <a:r>
              <a:rPr lang="en-US" altLang="zh-CN" sz="1600" dirty="0"/>
              <a:t>3</a:t>
            </a:r>
            <a:r>
              <a:rPr lang="zh-CN" altLang="en-US" sz="1600" dirty="0"/>
              <a:t>、团队开发的协作性</a:t>
            </a:r>
            <a:endParaRPr lang="en-US" altLang="zh-CN" sz="1600" dirty="0"/>
          </a:p>
          <a:p>
            <a:endParaRPr lang="en-US" altLang="zh-CN" dirty="0"/>
          </a:p>
          <a:p>
            <a:r>
              <a:rPr lang="zh-CN" altLang="en-US" dirty="0"/>
              <a:t>协程间“通信”的本质：</a:t>
            </a:r>
            <a:endParaRPr lang="en-US" altLang="zh-CN" dirty="0"/>
          </a:p>
          <a:p>
            <a:r>
              <a:rPr lang="en-US" altLang="zh-CN" sz="1600" dirty="0"/>
              <a:t>- </a:t>
            </a:r>
            <a:r>
              <a:rPr lang="zh-CN" altLang="en-US" sz="1600" dirty="0"/>
              <a:t>协程间数据的传递通过协程上下文的切换，本质上是协程间的数据交换</a:t>
            </a:r>
            <a:endParaRPr lang="en-US" altLang="zh-CN" sz="1600" dirty="0"/>
          </a:p>
          <a:p>
            <a:endParaRPr lang="en-US" altLang="zh-CN" dirty="0"/>
          </a:p>
          <a:p>
            <a:r>
              <a:rPr lang="zh-CN" altLang="en-US" dirty="0"/>
              <a:t>协程间“通信”的成本：</a:t>
            </a:r>
            <a:endParaRPr lang="en-US" altLang="zh-CN" dirty="0"/>
          </a:p>
          <a:p>
            <a:r>
              <a:rPr lang="en-US" altLang="zh-CN" sz="1600" dirty="0"/>
              <a:t>1</a:t>
            </a:r>
            <a:r>
              <a:rPr lang="zh-CN" altLang="en-US" sz="1600" dirty="0"/>
              <a:t>、协程上下文切换</a:t>
            </a:r>
            <a:endParaRPr lang="en-US" altLang="zh-CN" sz="1600" dirty="0"/>
          </a:p>
          <a:p>
            <a:r>
              <a:rPr lang="en-US" altLang="zh-CN" sz="1600" dirty="0"/>
              <a:t>2</a:t>
            </a:r>
            <a:r>
              <a:rPr lang="zh-CN" altLang="en-US" sz="1600" dirty="0"/>
              <a:t>、内存分配、释放</a:t>
            </a:r>
            <a:endParaRPr lang="en-US" altLang="zh-CN" sz="1600" dirty="0"/>
          </a:p>
          <a:p>
            <a:r>
              <a:rPr lang="en-US" altLang="zh-CN" sz="1600" dirty="0"/>
              <a:t>3</a:t>
            </a:r>
            <a:r>
              <a:rPr lang="zh-CN" altLang="en-US" sz="1600" dirty="0"/>
              <a:t>、数据拷贝</a:t>
            </a:r>
            <a:endParaRPr lang="en-US" altLang="zh-CN" sz="1600" dirty="0"/>
          </a:p>
          <a:p>
            <a:endParaRPr lang="en-US" altLang="zh-CN" dirty="0"/>
          </a:p>
          <a:p>
            <a:r>
              <a:rPr lang="zh-CN" altLang="en-US" dirty="0"/>
              <a:t>协程间“通信”方式：</a:t>
            </a:r>
            <a:endParaRPr lang="en-US" altLang="zh-CN" dirty="0"/>
          </a:p>
          <a:p>
            <a:r>
              <a:rPr lang="en-US" altLang="zh-CN" dirty="0"/>
              <a:t>- </a:t>
            </a:r>
            <a:r>
              <a:rPr lang="zh-CN" altLang="en-US" sz="1600" dirty="0"/>
              <a:t>支持多对多数据交互</a:t>
            </a:r>
          </a:p>
        </p:txBody>
      </p:sp>
    </p:spTree>
    <p:extLst>
      <p:ext uri="{BB962C8B-B14F-4D97-AF65-F5344CB8AC3E}">
        <p14:creationId xmlns:p14="http://schemas.microsoft.com/office/powerpoint/2010/main" val="11999471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协程间通信 </a:t>
            </a:r>
            <a:r>
              <a:rPr lang="en-US" altLang="zh-CN" dirty="0"/>
              <a:t>--- </a:t>
            </a:r>
            <a:r>
              <a:rPr lang="zh-CN" altLang="en-US" sz="2000" dirty="0"/>
              <a:t>设计要点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596" y="4407011"/>
            <a:ext cx="8229600" cy="1784257"/>
          </a:xfrm>
        </p:spPr>
        <p:txBody>
          <a:bodyPr>
            <a:normAutofit/>
          </a:bodyPr>
          <a:lstStyle/>
          <a:p>
            <a:r>
              <a:rPr lang="en-US" altLang="zh-CN" sz="1600" dirty="0"/>
              <a:t>- </a:t>
            </a:r>
            <a:r>
              <a:rPr lang="zh-CN" altLang="en-US" sz="1600" dirty="0"/>
              <a:t>协程通信管道支持多对多方式</a:t>
            </a:r>
            <a:endParaRPr lang="en-US" altLang="zh-CN" sz="1600" dirty="0"/>
          </a:p>
          <a:p>
            <a:r>
              <a:rPr lang="en-US" altLang="zh-CN" sz="1600" dirty="0"/>
              <a:t>- </a:t>
            </a:r>
            <a:r>
              <a:rPr lang="zh-CN" altLang="en-US" sz="1600" dirty="0"/>
              <a:t>协程间通信通过切换协程上下文及数据交换完成</a:t>
            </a:r>
            <a:endParaRPr lang="en-US" altLang="zh-CN" sz="1600" dirty="0"/>
          </a:p>
          <a:p>
            <a:r>
              <a:rPr lang="en-US" altLang="zh-CN" sz="1600" dirty="0"/>
              <a:t>- </a:t>
            </a:r>
            <a:r>
              <a:rPr lang="zh-CN" altLang="en-US" sz="1600" dirty="0"/>
              <a:t>协程间通信时的数据交换支持缓冲模式</a:t>
            </a:r>
            <a:endParaRPr lang="en-US" altLang="zh-CN" sz="1600" dirty="0"/>
          </a:p>
          <a:p>
            <a:r>
              <a:rPr lang="en-US" altLang="zh-CN" sz="1600" dirty="0"/>
              <a:t>- </a:t>
            </a:r>
            <a:r>
              <a:rPr lang="zh-CN" altLang="en-US" sz="1600" dirty="0"/>
              <a:t>协程间通信时的数据交换采用随机分配方式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3275856" y="1628800"/>
            <a:ext cx="1123524" cy="32946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tx1"/>
                </a:solidFill>
              </a:rPr>
              <a:t>channel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1763688" y="1340768"/>
            <a:ext cx="1080120" cy="21602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>
                <a:solidFill>
                  <a:schemeClr val="tx1"/>
                </a:solidFill>
              </a:rPr>
              <a:t>producer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1758256" y="1702409"/>
            <a:ext cx="1080120" cy="18298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>
                <a:solidFill>
                  <a:schemeClr val="tx1"/>
                </a:solidFill>
              </a:rPr>
              <a:t>producer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1758256" y="2031870"/>
            <a:ext cx="1080120" cy="20418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>
                <a:solidFill>
                  <a:schemeClr val="tx1"/>
                </a:solidFill>
              </a:rPr>
              <a:t>producer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11" name="直接箭头连接符 10"/>
          <p:cNvCxnSpPr>
            <a:stCxn id="7" idx="6"/>
            <a:endCxn id="6" idx="1"/>
          </p:cNvCxnSpPr>
          <p:nvPr/>
        </p:nvCxnSpPr>
        <p:spPr>
          <a:xfrm>
            <a:off x="2843808" y="1448780"/>
            <a:ext cx="432048" cy="3447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>
            <a:stCxn id="8" idx="6"/>
            <a:endCxn id="6" idx="1"/>
          </p:cNvCxnSpPr>
          <p:nvPr/>
        </p:nvCxnSpPr>
        <p:spPr>
          <a:xfrm flipV="1">
            <a:off x="2838376" y="1793531"/>
            <a:ext cx="437480" cy="3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>
            <a:stCxn id="9" idx="6"/>
            <a:endCxn id="6" idx="1"/>
          </p:cNvCxnSpPr>
          <p:nvPr/>
        </p:nvCxnSpPr>
        <p:spPr>
          <a:xfrm flipV="1">
            <a:off x="2838376" y="1793531"/>
            <a:ext cx="437480" cy="3404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>
          <a:xfrm>
            <a:off x="4865464" y="1173716"/>
            <a:ext cx="1080120" cy="216024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>
                <a:solidFill>
                  <a:schemeClr val="tx1"/>
                </a:solidFill>
              </a:rPr>
              <a:t>consumer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4860032" y="1535357"/>
            <a:ext cx="1080120" cy="182984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>
                <a:solidFill>
                  <a:schemeClr val="tx1"/>
                </a:solidFill>
              </a:rPr>
              <a:t>consumer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4860032" y="1864818"/>
            <a:ext cx="1080120" cy="204186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>
                <a:solidFill>
                  <a:schemeClr val="tx1"/>
                </a:solidFill>
              </a:rPr>
              <a:t>consumer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4869284" y="2216702"/>
            <a:ext cx="1080120" cy="204186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>
                <a:solidFill>
                  <a:schemeClr val="tx1"/>
                </a:solidFill>
              </a:rPr>
              <a:t>consumer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27" name="直接箭头连接符 26"/>
          <p:cNvCxnSpPr>
            <a:stCxn id="6" idx="3"/>
            <a:endCxn id="22" idx="2"/>
          </p:cNvCxnSpPr>
          <p:nvPr/>
        </p:nvCxnSpPr>
        <p:spPr>
          <a:xfrm flipV="1">
            <a:off x="4399380" y="1281728"/>
            <a:ext cx="466084" cy="5118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>
            <a:stCxn id="6" idx="3"/>
            <a:endCxn id="23" idx="2"/>
          </p:cNvCxnSpPr>
          <p:nvPr/>
        </p:nvCxnSpPr>
        <p:spPr>
          <a:xfrm flipV="1">
            <a:off x="4399380" y="1626849"/>
            <a:ext cx="460652" cy="1666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30"/>
          <p:cNvCxnSpPr>
            <a:stCxn id="6" idx="3"/>
            <a:endCxn id="24" idx="2"/>
          </p:cNvCxnSpPr>
          <p:nvPr/>
        </p:nvCxnSpPr>
        <p:spPr>
          <a:xfrm>
            <a:off x="4399380" y="1793531"/>
            <a:ext cx="460652" cy="1733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>
            <a:stCxn id="6" idx="3"/>
            <a:endCxn id="25" idx="2"/>
          </p:cNvCxnSpPr>
          <p:nvPr/>
        </p:nvCxnSpPr>
        <p:spPr>
          <a:xfrm>
            <a:off x="4399380" y="1793531"/>
            <a:ext cx="469904" cy="5252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椭圆 33"/>
          <p:cNvSpPr/>
          <p:nvPr/>
        </p:nvSpPr>
        <p:spPr>
          <a:xfrm>
            <a:off x="3112912" y="2754913"/>
            <a:ext cx="1449412" cy="864096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chemeClr val="tx1"/>
                </a:solidFill>
              </a:rPr>
              <a:t>协程调度器</a:t>
            </a:r>
          </a:p>
        </p:txBody>
      </p:sp>
      <p:cxnSp>
        <p:nvCxnSpPr>
          <p:cNvPr id="36" name="曲线连接符 35"/>
          <p:cNvCxnSpPr>
            <a:stCxn id="34" idx="2"/>
            <a:endCxn id="7" idx="2"/>
          </p:cNvCxnSpPr>
          <p:nvPr/>
        </p:nvCxnSpPr>
        <p:spPr>
          <a:xfrm rot="10800000">
            <a:off x="1763688" y="1448781"/>
            <a:ext cx="1349224" cy="1738181"/>
          </a:xfrm>
          <a:prstGeom prst="curvedConnector3">
            <a:avLst>
              <a:gd name="adj1" fmla="val 16212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曲线连接符 38"/>
          <p:cNvCxnSpPr>
            <a:stCxn id="34" idx="2"/>
            <a:endCxn id="8" idx="2"/>
          </p:cNvCxnSpPr>
          <p:nvPr/>
        </p:nvCxnSpPr>
        <p:spPr>
          <a:xfrm rot="10800000">
            <a:off x="1758256" y="1793901"/>
            <a:ext cx="1354656" cy="1393060"/>
          </a:xfrm>
          <a:prstGeom prst="curvedConnector3">
            <a:avLst>
              <a:gd name="adj1" fmla="val 11687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曲线连接符 40"/>
          <p:cNvCxnSpPr>
            <a:stCxn id="34" idx="2"/>
            <a:endCxn id="9" idx="4"/>
          </p:cNvCxnSpPr>
          <p:nvPr/>
        </p:nvCxnSpPr>
        <p:spPr>
          <a:xfrm rot="10800000">
            <a:off x="2298316" y="2236057"/>
            <a:ext cx="814596" cy="950905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曲线连接符 42"/>
          <p:cNvCxnSpPr>
            <a:stCxn id="34" idx="6"/>
            <a:endCxn id="22" idx="6"/>
          </p:cNvCxnSpPr>
          <p:nvPr/>
        </p:nvCxnSpPr>
        <p:spPr>
          <a:xfrm flipV="1">
            <a:off x="4562324" y="1281728"/>
            <a:ext cx="1383260" cy="1905233"/>
          </a:xfrm>
          <a:prstGeom prst="curvedConnector3">
            <a:avLst>
              <a:gd name="adj1" fmla="val 16610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曲线连接符 45"/>
          <p:cNvCxnSpPr>
            <a:stCxn id="34" idx="6"/>
            <a:endCxn id="23" idx="6"/>
          </p:cNvCxnSpPr>
          <p:nvPr/>
        </p:nvCxnSpPr>
        <p:spPr>
          <a:xfrm flipV="1">
            <a:off x="4562324" y="1626849"/>
            <a:ext cx="1377828" cy="1560112"/>
          </a:xfrm>
          <a:prstGeom prst="curvedConnector3">
            <a:avLst>
              <a:gd name="adj1" fmla="val 14700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曲线连接符 48"/>
          <p:cNvCxnSpPr>
            <a:stCxn id="34" idx="6"/>
            <a:endCxn id="24" idx="6"/>
          </p:cNvCxnSpPr>
          <p:nvPr/>
        </p:nvCxnSpPr>
        <p:spPr>
          <a:xfrm flipV="1">
            <a:off x="4562324" y="1966911"/>
            <a:ext cx="1377828" cy="1220050"/>
          </a:xfrm>
          <a:prstGeom prst="curvedConnector3">
            <a:avLst>
              <a:gd name="adj1" fmla="val 11843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曲线连接符 51"/>
          <p:cNvCxnSpPr>
            <a:stCxn id="34" idx="6"/>
            <a:endCxn id="25" idx="4"/>
          </p:cNvCxnSpPr>
          <p:nvPr/>
        </p:nvCxnSpPr>
        <p:spPr>
          <a:xfrm flipV="1">
            <a:off x="4562324" y="2420888"/>
            <a:ext cx="847020" cy="766073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18657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线程间通信 </a:t>
            </a:r>
            <a:r>
              <a:rPr lang="en-US" altLang="zh-CN" dirty="0"/>
              <a:t>--- </a:t>
            </a:r>
            <a:r>
              <a:rPr lang="zh-CN" altLang="en-US" sz="2000" dirty="0"/>
              <a:t>设计要点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596" y="1047733"/>
            <a:ext cx="8229600" cy="2381267"/>
          </a:xfrm>
        </p:spPr>
        <p:txBody>
          <a:bodyPr/>
          <a:lstStyle/>
          <a:p>
            <a:r>
              <a:rPr lang="zh-CN" altLang="en-US" dirty="0"/>
              <a:t>协程模式下为何需要线程间通信？</a:t>
            </a:r>
            <a:endParaRPr lang="en-US" altLang="zh-CN" dirty="0"/>
          </a:p>
          <a:p>
            <a:r>
              <a:rPr lang="en-US" altLang="zh-CN" sz="1600" dirty="0"/>
              <a:t>- </a:t>
            </a:r>
            <a:r>
              <a:rPr lang="zh-CN" altLang="en-US" sz="1600" dirty="0"/>
              <a:t>为使用多核，开启多个线程，线程间需要交换数据</a:t>
            </a:r>
            <a:endParaRPr lang="en-US" altLang="zh-CN" sz="1600" dirty="0"/>
          </a:p>
          <a:p>
            <a:r>
              <a:rPr lang="en-US" altLang="zh-CN" sz="1600" dirty="0"/>
              <a:t>- </a:t>
            </a:r>
            <a:r>
              <a:rPr lang="zh-CN" altLang="en-US" sz="1600" dirty="0"/>
              <a:t>有些任务需要在线程池里异步完成，结果需要传递给主线程</a:t>
            </a:r>
            <a:endParaRPr lang="en-US" altLang="zh-CN" sz="1600" dirty="0"/>
          </a:p>
          <a:p>
            <a:endParaRPr lang="en-US" altLang="zh-CN" dirty="0"/>
          </a:p>
          <a:p>
            <a:r>
              <a:rPr lang="zh-CN" altLang="en-US" dirty="0"/>
              <a:t>协程模式下线程间的通信方式：</a:t>
            </a:r>
            <a:endParaRPr lang="en-US" altLang="zh-CN" dirty="0"/>
          </a:p>
          <a:p>
            <a:r>
              <a:rPr lang="en-US" altLang="zh-CN" sz="1600" dirty="0"/>
              <a:t>- </a:t>
            </a:r>
            <a:r>
              <a:rPr lang="zh-CN" altLang="en-US" sz="1600" dirty="0"/>
              <a:t>无锁消息队列 </a:t>
            </a:r>
            <a:r>
              <a:rPr lang="en-US" altLang="zh-CN" sz="1600" dirty="0"/>
              <a:t>+ IO </a:t>
            </a:r>
            <a:r>
              <a:rPr lang="zh-CN" altLang="en-US" sz="1600" dirty="0"/>
              <a:t>模式</a:t>
            </a:r>
          </a:p>
        </p:txBody>
      </p:sp>
      <p:sp>
        <p:nvSpPr>
          <p:cNvPr id="4" name="矩形 3"/>
          <p:cNvSpPr/>
          <p:nvPr/>
        </p:nvSpPr>
        <p:spPr>
          <a:xfrm>
            <a:off x="3275856" y="3969060"/>
            <a:ext cx="1368152" cy="36004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chemeClr val="tx1"/>
                </a:solidFill>
              </a:rPr>
              <a:t>无锁队列</a:t>
            </a:r>
          </a:p>
        </p:txBody>
      </p:sp>
      <p:sp>
        <p:nvSpPr>
          <p:cNvPr id="5" name="椭圆 4"/>
          <p:cNvSpPr/>
          <p:nvPr/>
        </p:nvSpPr>
        <p:spPr>
          <a:xfrm>
            <a:off x="1331640" y="3429000"/>
            <a:ext cx="1008112" cy="36004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>
                <a:solidFill>
                  <a:schemeClr val="tx1"/>
                </a:solidFill>
              </a:rPr>
              <a:t>producer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1331640" y="3969060"/>
            <a:ext cx="1008112" cy="36004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>
                <a:solidFill>
                  <a:schemeClr val="tx1"/>
                </a:solidFill>
              </a:rPr>
              <a:t>producer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1331640" y="4509120"/>
            <a:ext cx="1008112" cy="36004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>
                <a:solidFill>
                  <a:schemeClr val="tx1"/>
                </a:solidFill>
              </a:rPr>
              <a:t>producer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13" name="直接箭头连接符 12"/>
          <p:cNvCxnSpPr>
            <a:stCxn id="5" idx="6"/>
            <a:endCxn id="4" idx="1"/>
          </p:cNvCxnSpPr>
          <p:nvPr/>
        </p:nvCxnSpPr>
        <p:spPr>
          <a:xfrm>
            <a:off x="2339752" y="3609020"/>
            <a:ext cx="936104" cy="5400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>
            <a:stCxn id="6" idx="6"/>
            <a:endCxn id="4" idx="1"/>
          </p:cNvCxnSpPr>
          <p:nvPr/>
        </p:nvCxnSpPr>
        <p:spPr>
          <a:xfrm>
            <a:off x="2339752" y="4149080"/>
            <a:ext cx="9361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>
            <a:stCxn id="7" idx="6"/>
            <a:endCxn id="4" idx="1"/>
          </p:cNvCxnSpPr>
          <p:nvPr/>
        </p:nvCxnSpPr>
        <p:spPr>
          <a:xfrm flipV="1">
            <a:off x="2339752" y="4149080"/>
            <a:ext cx="936104" cy="5400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椭圆 23"/>
          <p:cNvSpPr/>
          <p:nvPr/>
        </p:nvSpPr>
        <p:spPr>
          <a:xfrm>
            <a:off x="5580112" y="3969060"/>
            <a:ext cx="1080120" cy="360040"/>
          </a:xfrm>
          <a:prstGeom prst="ellipse">
            <a:avLst/>
          </a:prstGeom>
          <a:solidFill>
            <a:schemeClr val="accent4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>
                <a:solidFill>
                  <a:schemeClr val="tx1"/>
                </a:solidFill>
              </a:rPr>
              <a:t>consumer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26" name="直接箭头连接符 25"/>
          <p:cNvCxnSpPr>
            <a:stCxn id="4" idx="3"/>
            <a:endCxn id="24" idx="2"/>
          </p:cNvCxnSpPr>
          <p:nvPr/>
        </p:nvCxnSpPr>
        <p:spPr>
          <a:xfrm>
            <a:off x="4644008" y="4149080"/>
            <a:ext cx="9361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3275856" y="4329100"/>
            <a:ext cx="1368152" cy="18002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1" dirty="0">
                <a:solidFill>
                  <a:schemeClr val="tx1"/>
                </a:solidFill>
              </a:rPr>
              <a:t>IO</a:t>
            </a:r>
            <a:r>
              <a:rPr lang="zh-CN" altLang="en-US" sz="1200" b="1" dirty="0">
                <a:solidFill>
                  <a:schemeClr val="tx1"/>
                </a:solidFill>
              </a:rPr>
              <a:t>管道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899592" y="5301208"/>
            <a:ext cx="73448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1</a:t>
            </a:r>
            <a:r>
              <a:rPr lang="zh-CN" altLang="en-US" sz="1600" dirty="0"/>
              <a:t>、生产者</a:t>
            </a:r>
            <a:r>
              <a:rPr lang="en-US" altLang="zh-CN" sz="1600" dirty="0"/>
              <a:t>/</a:t>
            </a:r>
            <a:r>
              <a:rPr lang="zh-CN" altLang="en-US" sz="1600" dirty="0"/>
              <a:t>消费者之间优先通过无锁队列进行数据传递</a:t>
            </a:r>
            <a:endParaRPr lang="en-US" altLang="zh-CN" sz="1600" dirty="0"/>
          </a:p>
          <a:p>
            <a:r>
              <a:rPr lang="en-US" altLang="zh-CN" sz="1600" dirty="0"/>
              <a:t>2</a:t>
            </a:r>
            <a:r>
              <a:rPr lang="zh-CN" altLang="en-US" sz="1600" dirty="0"/>
              <a:t>、当生产者无数据时，消费者通过</a:t>
            </a:r>
            <a:r>
              <a:rPr lang="en-US" altLang="zh-CN" sz="1600" dirty="0"/>
              <a:t>IO</a:t>
            </a:r>
            <a:r>
              <a:rPr lang="zh-CN" altLang="en-US" sz="1600" dirty="0"/>
              <a:t>堵塞</a:t>
            </a:r>
            <a:endParaRPr lang="en-US" altLang="zh-CN" sz="1600" dirty="0"/>
          </a:p>
          <a:p>
            <a:r>
              <a:rPr lang="en-US" altLang="zh-CN" sz="1600" dirty="0"/>
              <a:t>3</a:t>
            </a:r>
            <a:r>
              <a:rPr lang="zh-CN" altLang="en-US" sz="1600" dirty="0"/>
              <a:t>、当消费者堵塞在</a:t>
            </a:r>
            <a:r>
              <a:rPr lang="en-US" altLang="zh-CN" sz="1600" dirty="0"/>
              <a:t>IO</a:t>
            </a:r>
            <a:r>
              <a:rPr lang="zh-CN" altLang="en-US" sz="1600" dirty="0"/>
              <a:t>等待新消息时，生产者若有新消息则通过</a:t>
            </a:r>
            <a:r>
              <a:rPr lang="en-US" altLang="zh-CN" sz="1600" dirty="0"/>
              <a:t>IO</a:t>
            </a:r>
            <a:r>
              <a:rPr lang="zh-CN" altLang="en-US" sz="1600" dirty="0"/>
              <a:t>通知消费者</a:t>
            </a:r>
            <a:endParaRPr lang="en-US" altLang="zh-CN" sz="1600" dirty="0"/>
          </a:p>
          <a:p>
            <a:r>
              <a:rPr lang="en-US" altLang="zh-CN" sz="1600" dirty="0"/>
              <a:t>4</a:t>
            </a:r>
            <a:r>
              <a:rPr lang="zh-CN" altLang="en-US" sz="1600" dirty="0"/>
              <a:t>、无锁队列利用率越高，则处理性能越高</a:t>
            </a:r>
            <a:endParaRPr lang="en-US" altLang="zh-CN" sz="1600" dirty="0"/>
          </a:p>
        </p:txBody>
      </p:sp>
      <p:sp>
        <p:nvSpPr>
          <p:cNvPr id="8" name="文本框 7"/>
          <p:cNvSpPr txBox="1"/>
          <p:nvPr/>
        </p:nvSpPr>
        <p:spPr>
          <a:xfrm>
            <a:off x="634976" y="3455422"/>
            <a:ext cx="7200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b="1" dirty="0"/>
              <a:t>线程 </a:t>
            </a:r>
            <a:r>
              <a:rPr lang="en-US" altLang="zh-CN" sz="1100" b="1" dirty="0"/>
              <a:t>A</a:t>
            </a:r>
            <a:endParaRPr lang="zh-CN" altLang="en-US" sz="1100" b="1" dirty="0"/>
          </a:p>
        </p:txBody>
      </p:sp>
      <p:sp>
        <p:nvSpPr>
          <p:cNvPr id="16" name="文本框 15"/>
          <p:cNvSpPr txBox="1"/>
          <p:nvPr/>
        </p:nvSpPr>
        <p:spPr>
          <a:xfrm>
            <a:off x="626592" y="4026695"/>
            <a:ext cx="7200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b="1" dirty="0"/>
              <a:t>线程 </a:t>
            </a:r>
            <a:r>
              <a:rPr lang="en-US" altLang="zh-CN" sz="1100" b="1" dirty="0"/>
              <a:t>B</a:t>
            </a:r>
            <a:endParaRPr lang="zh-CN" altLang="en-US" sz="1100" b="1" dirty="0"/>
          </a:p>
        </p:txBody>
      </p:sp>
      <p:sp>
        <p:nvSpPr>
          <p:cNvPr id="18" name="文本框 17"/>
          <p:cNvSpPr txBox="1"/>
          <p:nvPr/>
        </p:nvSpPr>
        <p:spPr>
          <a:xfrm>
            <a:off x="634976" y="4549936"/>
            <a:ext cx="7200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b="1" dirty="0"/>
              <a:t>线程 </a:t>
            </a:r>
            <a:r>
              <a:rPr lang="en-US" altLang="zh-CN" sz="1100" b="1" dirty="0"/>
              <a:t>C</a:t>
            </a:r>
            <a:endParaRPr lang="zh-CN" altLang="en-US" sz="1100" b="1" dirty="0"/>
          </a:p>
        </p:txBody>
      </p:sp>
      <p:sp>
        <p:nvSpPr>
          <p:cNvPr id="19" name="文本框 18"/>
          <p:cNvSpPr txBox="1"/>
          <p:nvPr/>
        </p:nvSpPr>
        <p:spPr>
          <a:xfrm>
            <a:off x="6929388" y="4026695"/>
            <a:ext cx="7200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b="1" dirty="0"/>
              <a:t>线程 </a:t>
            </a:r>
            <a:r>
              <a:rPr lang="en-US" altLang="zh-CN" sz="1100" b="1" dirty="0"/>
              <a:t>D</a:t>
            </a:r>
            <a:endParaRPr lang="zh-CN" alt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1490133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关于并发</a:t>
            </a:r>
            <a:endParaRPr lang="zh-CN" altLang="en-US" sz="2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latin typeface="华文新魏" panose="02010800040101010101" pitchFamily="2" charset="-122"/>
                <a:ea typeface="华文新魏" panose="02010800040101010101" pitchFamily="2" charset="-122"/>
              </a:rPr>
              <a:t>虽已进入多核时代，但服务器的 </a:t>
            </a:r>
            <a:r>
              <a:rPr lang="en-US" altLang="zh-CN" dirty="0">
                <a:latin typeface="华文新魏" panose="02010800040101010101" pitchFamily="2" charset="-122"/>
                <a:ea typeface="华文新魏" panose="02010800040101010101" pitchFamily="2" charset="-122"/>
              </a:rPr>
              <a:t>CPU </a:t>
            </a:r>
            <a:r>
              <a:rPr lang="zh-CN" altLang="en-US" dirty="0">
                <a:latin typeface="华文新魏" panose="02010800040101010101" pitchFamily="2" charset="-122"/>
                <a:ea typeface="华文新魏" panose="02010800040101010101" pitchFamily="2" charset="-122"/>
              </a:rPr>
              <a:t>核心总是有限的</a:t>
            </a:r>
          </a:p>
          <a:p>
            <a:r>
              <a:rPr lang="zh-CN" altLang="en-US" dirty="0">
                <a:latin typeface="华文新魏" panose="02010800040101010101" pitchFamily="2" charset="-122"/>
                <a:ea typeface="华文新魏" panose="02010800040101010101" pitchFamily="2" charset="-122"/>
              </a:rPr>
              <a:t>当进程</a:t>
            </a:r>
            <a:r>
              <a:rPr lang="en-US" altLang="zh-CN" dirty="0">
                <a:latin typeface="华文新魏" panose="02010800040101010101" pitchFamily="2" charset="-122"/>
                <a:ea typeface="华文新魏" panose="02010800040101010101" pitchFamily="2" charset="-122"/>
              </a:rPr>
              <a:t>/</a:t>
            </a:r>
            <a:r>
              <a:rPr lang="zh-CN" altLang="en-US" dirty="0">
                <a:latin typeface="华文新魏" panose="02010800040101010101" pitchFamily="2" charset="-122"/>
                <a:ea typeface="华文新魏" panose="02010800040101010101" pitchFamily="2" charset="-122"/>
              </a:rPr>
              <a:t>线程数越多操作系统的调度算法就越低效</a:t>
            </a:r>
          </a:p>
          <a:p>
            <a:r>
              <a:rPr lang="en-US" altLang="zh-CN" dirty="0">
                <a:latin typeface="华文新魏" panose="02010800040101010101" pitchFamily="2" charset="-122"/>
                <a:ea typeface="华文新魏" panose="02010800040101010101" pitchFamily="2" charset="-122"/>
              </a:rPr>
              <a:t>TCP</a:t>
            </a:r>
            <a:r>
              <a:rPr lang="zh-CN" altLang="en-US" dirty="0">
                <a:latin typeface="华文新魏" panose="02010800040101010101" pitchFamily="2" charset="-122"/>
                <a:ea typeface="华文新魏" panose="02010800040101010101" pitchFamily="2" charset="-122"/>
              </a:rPr>
              <a:t>长连接及连接池的存在，造成服务端</a:t>
            </a:r>
            <a:r>
              <a:rPr lang="en-US" altLang="zh-CN" dirty="0">
                <a:latin typeface="华文新魏" panose="02010800040101010101" pitchFamily="2" charset="-122"/>
                <a:ea typeface="华文新魏" panose="02010800040101010101" pitchFamily="2" charset="-122"/>
              </a:rPr>
              <a:t>80%</a:t>
            </a:r>
            <a:r>
              <a:rPr lang="zh-CN" altLang="en-US" dirty="0">
                <a:latin typeface="华文新魏" panose="02010800040101010101" pitchFamily="2" charset="-122"/>
                <a:ea typeface="华文新魏" panose="02010800040101010101" pitchFamily="2" charset="-122"/>
              </a:rPr>
              <a:t>以上的连接是空闲的</a:t>
            </a:r>
            <a:endParaRPr lang="en-US" altLang="zh-CN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endParaRPr lang="zh-CN" altLang="en-US" dirty="0"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zh-CN" altLang="en-US" sz="2400" dirty="0">
                <a:latin typeface="方正舒体" panose="02010601030101010101" pitchFamily="2" charset="-122"/>
                <a:ea typeface="方正舒体" panose="02010601030101010101" pitchFamily="2" charset="-122"/>
              </a:rPr>
              <a:t>为支持并发，我们需要采用：</a:t>
            </a:r>
            <a:endParaRPr lang="en-US" altLang="zh-CN" sz="2400" dirty="0">
              <a:latin typeface="方正舒体" panose="02010601030101010101" pitchFamily="2" charset="-122"/>
              <a:ea typeface="方正舒体" panose="02010601030101010101" pitchFamily="2" charset="-122"/>
            </a:endParaRPr>
          </a:p>
          <a:p>
            <a:r>
              <a:rPr lang="en-US" altLang="zh-CN" sz="1600" dirty="0"/>
              <a:t>1</a:t>
            </a:r>
            <a:r>
              <a:rPr lang="zh-CN" altLang="en-US" sz="1600" dirty="0"/>
              <a:t>、多进程模式：支持并发能力非常有限，如 </a:t>
            </a:r>
            <a:r>
              <a:rPr lang="en-US" altLang="zh-CN" sz="1600" dirty="0"/>
              <a:t>Postfix</a:t>
            </a:r>
            <a:r>
              <a:rPr lang="zh-CN" altLang="en-US" sz="1600" dirty="0"/>
              <a:t>，</a:t>
            </a:r>
            <a:r>
              <a:rPr lang="en-US" altLang="zh-CN" sz="1600" dirty="0" err="1"/>
              <a:t>Xinetd</a:t>
            </a:r>
            <a:r>
              <a:rPr lang="en-US" altLang="zh-CN" sz="1600" dirty="0"/>
              <a:t>; </a:t>
            </a:r>
          </a:p>
          <a:p>
            <a:r>
              <a:rPr lang="en-US" altLang="zh-CN" sz="1600" dirty="0"/>
              <a:t>2</a:t>
            </a:r>
            <a:r>
              <a:rPr lang="zh-CN" altLang="en-US" sz="1600" dirty="0"/>
              <a:t>、多线程模式：比多进程模式有提高，但依然有限，如 </a:t>
            </a:r>
            <a:r>
              <a:rPr lang="en-US" altLang="zh-CN" sz="1600" dirty="0"/>
              <a:t>Mysql</a:t>
            </a:r>
            <a:r>
              <a:rPr lang="zh-CN" altLang="en-US" sz="1600" dirty="0"/>
              <a:t>；</a:t>
            </a:r>
            <a:endParaRPr lang="en-US" altLang="zh-CN" sz="1600" dirty="0"/>
          </a:p>
          <a:p>
            <a:r>
              <a:rPr lang="en-US" altLang="zh-CN" sz="1600" dirty="0"/>
              <a:t>3</a:t>
            </a:r>
            <a:r>
              <a:rPr lang="zh-CN" altLang="en-US" sz="1600" dirty="0"/>
              <a:t>、非阻塞模式：性能高，但编程复杂度极高，如 </a:t>
            </a:r>
            <a:r>
              <a:rPr lang="en-US" altLang="zh-CN" sz="1600" dirty="0" err="1"/>
              <a:t>Nginx</a:t>
            </a:r>
            <a:r>
              <a:rPr lang="zh-CN" altLang="en-US" sz="1600" dirty="0"/>
              <a:t>，</a:t>
            </a:r>
            <a:r>
              <a:rPr lang="en-US" altLang="zh-CN" sz="1600" dirty="0" err="1"/>
              <a:t>Redis</a:t>
            </a:r>
            <a:r>
              <a:rPr lang="zh-CN" altLang="en-US" sz="1600" dirty="0"/>
              <a:t>；</a:t>
            </a:r>
            <a:endParaRPr lang="en-US" altLang="zh-CN" sz="1600" dirty="0"/>
          </a:p>
          <a:p>
            <a:r>
              <a:rPr lang="en-US" altLang="zh-CN" sz="1600" dirty="0"/>
              <a:t>4</a:t>
            </a:r>
            <a:r>
              <a:rPr lang="zh-CN" altLang="en-US" sz="1600" dirty="0"/>
              <a:t>、基于事件的多线程模式：并发度有较大提高，但编程提升依然有限，如 </a:t>
            </a:r>
            <a:r>
              <a:rPr lang="en-US" altLang="zh-CN" sz="1600" dirty="0" err="1"/>
              <a:t>acl</a:t>
            </a:r>
            <a:r>
              <a:rPr lang="en-US" altLang="zh-CN" sz="1600" dirty="0"/>
              <a:t> </a:t>
            </a:r>
            <a:r>
              <a:rPr lang="zh-CN" altLang="en-US" sz="1600" dirty="0"/>
              <a:t>中的 </a:t>
            </a:r>
            <a:r>
              <a:rPr lang="en-US" altLang="zh-CN" sz="1600" dirty="0" err="1"/>
              <a:t>master_threads</a:t>
            </a:r>
            <a:r>
              <a:rPr lang="en-US" altLang="zh-CN" sz="1600" dirty="0"/>
              <a:t> </a:t>
            </a:r>
            <a:r>
              <a:rPr lang="zh-CN" altLang="en-US" sz="1600" dirty="0"/>
              <a:t>服务模式；</a:t>
            </a:r>
            <a:endParaRPr lang="en-US" altLang="zh-CN" sz="1600" dirty="0"/>
          </a:p>
          <a:p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51793278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如何与第三方库无缝集成 </a:t>
            </a:r>
            <a:r>
              <a:rPr lang="en-US" altLang="zh-CN" dirty="0"/>
              <a:t>--- </a:t>
            </a:r>
            <a:r>
              <a:rPr lang="zh-CN" altLang="en-US" sz="2000" dirty="0"/>
              <a:t>设计要点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600" b="1" dirty="0"/>
              <a:t>1</a:t>
            </a:r>
            <a:r>
              <a:rPr lang="zh-CN" altLang="en-US" sz="1600" b="1" dirty="0"/>
              <a:t>、</a:t>
            </a:r>
            <a:r>
              <a:rPr lang="en-US" altLang="zh-CN" sz="1600" b="1" dirty="0"/>
              <a:t>HOOK IO</a:t>
            </a:r>
            <a:r>
              <a:rPr lang="zh-CN" altLang="en-US" sz="1600" b="1" dirty="0"/>
              <a:t>相关</a:t>
            </a:r>
            <a:r>
              <a:rPr lang="en-US" altLang="zh-CN" sz="1600" b="1" dirty="0"/>
              <a:t>API</a:t>
            </a:r>
          </a:p>
          <a:p>
            <a:r>
              <a:rPr lang="zh-CN" altLang="en-US" sz="1600" dirty="0"/>
              <a:t>读 </a:t>
            </a:r>
            <a:r>
              <a:rPr lang="en-US" altLang="zh-CN" sz="1600" dirty="0"/>
              <a:t>API</a:t>
            </a:r>
            <a:r>
              <a:rPr lang="zh-CN" altLang="en-US" sz="1600" dirty="0"/>
              <a:t>：</a:t>
            </a:r>
            <a:r>
              <a:rPr lang="en-US" altLang="zh-CN" sz="1600" dirty="0"/>
              <a:t>read/</a:t>
            </a:r>
            <a:r>
              <a:rPr lang="en-US" altLang="zh-CN" sz="1600" dirty="0" err="1"/>
              <a:t>readv</a:t>
            </a:r>
            <a:r>
              <a:rPr lang="en-US" altLang="zh-CN" sz="1600" dirty="0"/>
              <a:t>/</a:t>
            </a:r>
            <a:r>
              <a:rPr lang="en-US" altLang="zh-CN" sz="1600" dirty="0" err="1"/>
              <a:t>recv</a:t>
            </a:r>
            <a:r>
              <a:rPr lang="en-US" altLang="zh-CN" sz="1600" dirty="0"/>
              <a:t>/</a:t>
            </a:r>
            <a:r>
              <a:rPr lang="en-US" altLang="zh-CN" sz="1600" dirty="0" err="1"/>
              <a:t>recvfrom</a:t>
            </a:r>
            <a:r>
              <a:rPr lang="en-US" altLang="zh-CN" sz="1600" dirty="0"/>
              <a:t>/</a:t>
            </a:r>
            <a:r>
              <a:rPr lang="en-US" altLang="zh-CN" sz="1600" dirty="0" err="1"/>
              <a:t>recvmsg</a:t>
            </a:r>
            <a:endParaRPr lang="en-US" altLang="zh-CN" sz="1600" dirty="0"/>
          </a:p>
          <a:p>
            <a:r>
              <a:rPr lang="zh-CN" altLang="en-US" sz="1600" dirty="0"/>
              <a:t>写 </a:t>
            </a:r>
            <a:r>
              <a:rPr lang="en-US" altLang="zh-CN" sz="1600" dirty="0"/>
              <a:t>API</a:t>
            </a:r>
            <a:r>
              <a:rPr lang="zh-CN" altLang="en-US" sz="1600" dirty="0"/>
              <a:t>：</a:t>
            </a:r>
            <a:r>
              <a:rPr lang="en-US" altLang="zh-CN" sz="1600" dirty="0"/>
              <a:t>write/</a:t>
            </a:r>
            <a:r>
              <a:rPr lang="en-US" altLang="zh-CN" sz="1600" dirty="0" err="1"/>
              <a:t>writev</a:t>
            </a:r>
            <a:r>
              <a:rPr lang="en-US" altLang="zh-CN" sz="1600" dirty="0"/>
              <a:t>/send/</a:t>
            </a:r>
            <a:r>
              <a:rPr lang="en-US" altLang="zh-CN" sz="1600" dirty="0" err="1"/>
              <a:t>sendto</a:t>
            </a:r>
            <a:r>
              <a:rPr lang="en-US" altLang="zh-CN" sz="1600" dirty="0"/>
              <a:t>/</a:t>
            </a:r>
            <a:r>
              <a:rPr lang="en-US" altLang="zh-CN" sz="1600" dirty="0" err="1"/>
              <a:t>sendmsg</a:t>
            </a:r>
            <a:endParaRPr lang="en-US" altLang="zh-CN" sz="1600" dirty="0"/>
          </a:p>
          <a:p>
            <a:r>
              <a:rPr lang="zh-CN" altLang="en-US" sz="1600" dirty="0"/>
              <a:t>其它 </a:t>
            </a:r>
            <a:r>
              <a:rPr lang="en-US" altLang="zh-CN" sz="1600" dirty="0"/>
              <a:t>API</a:t>
            </a:r>
            <a:r>
              <a:rPr lang="zh-CN" altLang="en-US" sz="1600" dirty="0"/>
              <a:t>：</a:t>
            </a:r>
            <a:r>
              <a:rPr lang="en-US" altLang="zh-CN" sz="1600" dirty="0"/>
              <a:t>pipe/</a:t>
            </a:r>
            <a:r>
              <a:rPr lang="en-US" altLang="zh-CN" sz="1600" dirty="0" err="1"/>
              <a:t>popen</a:t>
            </a:r>
            <a:r>
              <a:rPr lang="en-US" altLang="zh-CN" sz="1600" dirty="0"/>
              <a:t>/</a:t>
            </a:r>
            <a:r>
              <a:rPr lang="en-US" altLang="zh-CN" sz="1600" dirty="0" err="1"/>
              <a:t>pclose</a:t>
            </a:r>
            <a:r>
              <a:rPr lang="en-US" altLang="zh-CN" sz="1600" dirty="0"/>
              <a:t>/open/close/</a:t>
            </a:r>
            <a:r>
              <a:rPr lang="en-US" altLang="zh-CN" sz="1600" dirty="0" err="1"/>
              <a:t>fcntl</a:t>
            </a:r>
            <a:endParaRPr lang="en-US" altLang="zh-CN" sz="1600" dirty="0"/>
          </a:p>
          <a:p>
            <a:r>
              <a:rPr lang="en-US" altLang="zh-CN" sz="1600" b="1" dirty="0"/>
              <a:t>2</a:t>
            </a:r>
            <a:r>
              <a:rPr lang="zh-CN" altLang="en-US" sz="1600" b="1" dirty="0"/>
              <a:t>、</a:t>
            </a:r>
            <a:r>
              <a:rPr lang="en-US" altLang="zh-CN" sz="1600" b="1" dirty="0"/>
              <a:t>HOOK </a:t>
            </a:r>
            <a:r>
              <a:rPr lang="zh-CN" altLang="en-US" sz="1600" b="1" dirty="0"/>
              <a:t>网络相关</a:t>
            </a:r>
            <a:r>
              <a:rPr lang="en-US" altLang="zh-CN" sz="1600" b="1" dirty="0"/>
              <a:t>API</a:t>
            </a:r>
          </a:p>
          <a:p>
            <a:r>
              <a:rPr lang="en-US" altLang="zh-CN" sz="1600" dirty="0"/>
              <a:t>socket/</a:t>
            </a:r>
            <a:r>
              <a:rPr lang="en-US" altLang="zh-CN" sz="1600" dirty="0" err="1"/>
              <a:t>socketpair</a:t>
            </a:r>
            <a:r>
              <a:rPr lang="en-US" altLang="zh-CN" sz="1600" dirty="0"/>
              <a:t>/bind/listen/accept/connect</a:t>
            </a:r>
          </a:p>
          <a:p>
            <a:r>
              <a:rPr lang="en-US" altLang="zh-CN" sz="1600" dirty="0"/>
              <a:t>poll/select/</a:t>
            </a:r>
            <a:r>
              <a:rPr lang="en-US" altLang="zh-CN" sz="1600" dirty="0" err="1"/>
              <a:t>epoll_create</a:t>
            </a:r>
            <a:r>
              <a:rPr lang="en-US" altLang="zh-CN" sz="1600" dirty="0"/>
              <a:t>/</a:t>
            </a:r>
            <a:r>
              <a:rPr lang="en-US" altLang="zh-CN" sz="1600" dirty="0" err="1"/>
              <a:t>epoll_wait</a:t>
            </a:r>
            <a:r>
              <a:rPr lang="en-US" altLang="zh-CN" sz="1600" dirty="0"/>
              <a:t>/</a:t>
            </a:r>
            <a:r>
              <a:rPr lang="en-US" altLang="zh-CN" sz="1600" dirty="0" err="1"/>
              <a:t>epoll_ctl</a:t>
            </a:r>
            <a:endParaRPr lang="en-US" altLang="zh-CN" sz="1600" dirty="0"/>
          </a:p>
          <a:p>
            <a:r>
              <a:rPr lang="en-US" altLang="zh-CN" sz="1600" dirty="0" err="1"/>
              <a:t>gethostbyname</a:t>
            </a:r>
            <a:r>
              <a:rPr lang="en-US" altLang="zh-CN" sz="1600" dirty="0"/>
              <a:t>/</a:t>
            </a:r>
            <a:r>
              <a:rPr lang="en-US" altLang="zh-CN" sz="1600" dirty="0" err="1"/>
              <a:t>gethostbyname_r</a:t>
            </a:r>
            <a:endParaRPr lang="en-US" altLang="zh-CN" sz="1600" dirty="0"/>
          </a:p>
          <a:p>
            <a:endParaRPr lang="en-US" altLang="zh-CN" sz="1600" dirty="0"/>
          </a:p>
          <a:p>
            <a:r>
              <a:rPr lang="zh-CN" altLang="en-US" sz="1600" b="1" dirty="0"/>
              <a:t>通过 </a:t>
            </a:r>
            <a:r>
              <a:rPr lang="en-US" altLang="zh-CN" sz="1600" b="1" dirty="0"/>
              <a:t>HOOK </a:t>
            </a:r>
            <a:r>
              <a:rPr lang="zh-CN" altLang="en-US" sz="1600" b="1" dirty="0"/>
              <a:t>系统底层 </a:t>
            </a:r>
            <a:r>
              <a:rPr lang="en-US" altLang="zh-CN" sz="1600" b="1" dirty="0"/>
              <a:t>API</a:t>
            </a:r>
            <a:r>
              <a:rPr lang="zh-CN" altLang="en-US" sz="1600" b="1" dirty="0"/>
              <a:t>，可以实现：</a:t>
            </a:r>
            <a:endParaRPr lang="en-US" altLang="zh-CN" sz="1600" b="1" dirty="0"/>
          </a:p>
          <a:p>
            <a:r>
              <a:rPr lang="en-US" altLang="zh-CN" sz="1600" dirty="0"/>
              <a:t>1</a:t>
            </a:r>
            <a:r>
              <a:rPr lang="zh-CN" altLang="en-US" sz="1600" dirty="0"/>
              <a:t>、直接接管第三方库（如：</a:t>
            </a:r>
            <a:r>
              <a:rPr lang="en-US" altLang="zh-CN" sz="1600" dirty="0" err="1"/>
              <a:t>mysql</a:t>
            </a:r>
            <a:r>
              <a:rPr lang="en-US" altLang="zh-CN" sz="1600" dirty="0"/>
              <a:t>/http/</a:t>
            </a:r>
            <a:r>
              <a:rPr lang="en-US" altLang="zh-CN" sz="1600" dirty="0" err="1"/>
              <a:t>redis</a:t>
            </a:r>
            <a:r>
              <a:rPr lang="en-US" altLang="zh-CN" sz="1600" dirty="0"/>
              <a:t> </a:t>
            </a:r>
            <a:r>
              <a:rPr lang="zh-CN" altLang="en-US" sz="1600" dirty="0"/>
              <a:t>等库）的网络连接及通信过程</a:t>
            </a:r>
            <a:endParaRPr lang="en-US" altLang="zh-CN" sz="1600" dirty="0"/>
          </a:p>
          <a:p>
            <a:r>
              <a:rPr lang="en-US" altLang="zh-CN" sz="1600" dirty="0"/>
              <a:t>2</a:t>
            </a:r>
            <a:r>
              <a:rPr lang="zh-CN" altLang="en-US" sz="1600" dirty="0"/>
              <a:t>、直接接管第三方库的域名解析过程</a:t>
            </a:r>
            <a:endParaRPr lang="en-US" altLang="zh-CN" sz="1600" dirty="0"/>
          </a:p>
          <a:p>
            <a:r>
              <a:rPr lang="en-US" altLang="zh-CN" sz="1600" dirty="0"/>
              <a:t>3</a:t>
            </a:r>
            <a:r>
              <a:rPr lang="zh-CN" altLang="en-US" sz="1600" dirty="0"/>
              <a:t>、将第三方网络阻塞过程协程化，在协程库底层转化为非阻塞过程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83568" y="5373216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将</a:t>
            </a:r>
            <a:r>
              <a:rPr lang="en-US" altLang="zh-CN" sz="1600" b="1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mysql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库协程化的例子参见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6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acl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en-US" altLang="zh-CN" sz="1600" dirty="0" err="1"/>
              <a:t>lib_fiber</a:t>
            </a:r>
            <a:r>
              <a:rPr lang="en-US" altLang="zh-CN" sz="1600" dirty="0"/>
              <a:t>/samples/</a:t>
            </a:r>
            <a:r>
              <a:rPr lang="en-US" altLang="zh-CN" sz="1600" dirty="0" err="1"/>
              <a:t>mysql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63647063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为何要 </a:t>
            </a:r>
            <a:r>
              <a:rPr lang="en-US" altLang="zh-CN" dirty="0"/>
              <a:t>HOOK </a:t>
            </a:r>
            <a:r>
              <a:rPr lang="zh-CN" altLang="en-US" dirty="0"/>
              <a:t>很多系统</a:t>
            </a:r>
            <a:r>
              <a:rPr lang="en-US" altLang="zh-CN" dirty="0"/>
              <a:t>API --- </a:t>
            </a:r>
            <a:r>
              <a:rPr lang="zh-CN" altLang="en-US" sz="2000" dirty="0"/>
              <a:t>设计要点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1</a:t>
            </a:r>
            <a:r>
              <a:rPr lang="zh-CN" altLang="en-US" dirty="0"/>
              <a:t>、</a:t>
            </a:r>
            <a:r>
              <a:rPr lang="en-US" altLang="zh-CN" dirty="0"/>
              <a:t>poll/select </a:t>
            </a:r>
            <a:r>
              <a:rPr lang="zh-CN" altLang="en-US" dirty="0"/>
              <a:t>为网络编程中常用系统 </a:t>
            </a:r>
            <a:r>
              <a:rPr lang="en-US" altLang="zh-CN" dirty="0"/>
              <a:t>API</a:t>
            </a:r>
          </a:p>
          <a:p>
            <a:r>
              <a:rPr lang="en-US" altLang="zh-CN" dirty="0"/>
              <a:t>2</a:t>
            </a:r>
            <a:r>
              <a:rPr lang="zh-CN" altLang="en-US" dirty="0"/>
              <a:t>、很多第三方网络库用 </a:t>
            </a:r>
            <a:r>
              <a:rPr lang="en-US" altLang="zh-CN" dirty="0"/>
              <a:t>poll/select </a:t>
            </a:r>
            <a:r>
              <a:rPr lang="zh-CN" altLang="en-US" dirty="0"/>
              <a:t>模拟</a:t>
            </a:r>
            <a:r>
              <a:rPr lang="en-US" altLang="zh-CN" dirty="0"/>
              <a:t>IO</a:t>
            </a:r>
            <a:r>
              <a:rPr lang="zh-CN" altLang="en-US" dirty="0"/>
              <a:t>超时</a:t>
            </a:r>
            <a:endParaRPr lang="en-US" altLang="zh-CN" dirty="0"/>
          </a:p>
          <a:p>
            <a:r>
              <a:rPr lang="en-US" altLang="zh-CN" dirty="0"/>
              <a:t>3</a:t>
            </a:r>
            <a:r>
              <a:rPr lang="zh-CN" altLang="en-US" dirty="0"/>
              <a:t>、</a:t>
            </a:r>
            <a:r>
              <a:rPr lang="en-US" altLang="zh-CN" dirty="0" err="1"/>
              <a:t>epoll</a:t>
            </a:r>
            <a:r>
              <a:rPr lang="en-US" altLang="zh-CN" dirty="0"/>
              <a:t> </a:t>
            </a:r>
            <a:r>
              <a:rPr lang="zh-CN" altLang="en-US" dirty="0"/>
              <a:t>在 </a:t>
            </a:r>
            <a:r>
              <a:rPr lang="en-US" altLang="zh-CN" dirty="0"/>
              <a:t>reactor </a:t>
            </a:r>
            <a:r>
              <a:rPr lang="zh-CN" altLang="en-US" dirty="0"/>
              <a:t>类应用（如：聊天）方面比较广泛</a:t>
            </a:r>
            <a:endParaRPr lang="en-US" altLang="zh-CN" dirty="0"/>
          </a:p>
          <a:p>
            <a:r>
              <a:rPr lang="en-US" altLang="zh-CN" dirty="0"/>
              <a:t>4</a:t>
            </a:r>
            <a:r>
              <a:rPr lang="zh-CN" altLang="en-US" dirty="0"/>
              <a:t>、</a:t>
            </a:r>
            <a:r>
              <a:rPr lang="en-US" altLang="zh-CN" dirty="0" err="1"/>
              <a:t>gethostbyname</a:t>
            </a:r>
            <a:r>
              <a:rPr lang="en-US" altLang="zh-CN" dirty="0"/>
              <a:t> </a:t>
            </a:r>
            <a:r>
              <a:rPr lang="zh-CN" altLang="en-US" dirty="0"/>
              <a:t>在域名解析方面应用广泛</a:t>
            </a:r>
            <a:endParaRPr lang="en-US" altLang="zh-CN" dirty="0"/>
          </a:p>
          <a:p>
            <a:r>
              <a:rPr lang="en-US" altLang="zh-CN" dirty="0"/>
              <a:t>5</a:t>
            </a:r>
            <a:r>
              <a:rPr lang="zh-CN" altLang="en-US" dirty="0"/>
              <a:t>、</a:t>
            </a:r>
            <a:r>
              <a:rPr lang="en-US" altLang="zh-CN" dirty="0"/>
              <a:t>listen </a:t>
            </a:r>
            <a:r>
              <a:rPr lang="zh-CN" altLang="en-US" dirty="0"/>
              <a:t>需要将监听描述字设为非阻塞模式</a:t>
            </a:r>
            <a:endParaRPr lang="en-US" altLang="zh-CN" dirty="0"/>
          </a:p>
          <a:p>
            <a:r>
              <a:rPr lang="en-US" altLang="zh-CN" dirty="0"/>
              <a:t>6</a:t>
            </a:r>
            <a:r>
              <a:rPr lang="zh-CN" altLang="en-US" dirty="0"/>
              <a:t>、</a:t>
            </a:r>
            <a:r>
              <a:rPr lang="en-US" altLang="zh-CN" dirty="0"/>
              <a:t>connect </a:t>
            </a:r>
            <a:r>
              <a:rPr lang="zh-CN" altLang="en-US" dirty="0"/>
              <a:t>需要将连接描述字设为非阻塞模式</a:t>
            </a:r>
            <a:endParaRPr lang="en-US" altLang="zh-CN" dirty="0"/>
          </a:p>
          <a:p>
            <a:r>
              <a:rPr lang="en-US" altLang="zh-CN" dirty="0"/>
              <a:t>7</a:t>
            </a:r>
            <a:r>
              <a:rPr lang="zh-CN" altLang="en-US" dirty="0"/>
              <a:t>、</a:t>
            </a:r>
            <a:r>
              <a:rPr lang="en-US" altLang="zh-CN" dirty="0"/>
              <a:t>bind/socket/</a:t>
            </a:r>
            <a:r>
              <a:rPr lang="en-US" altLang="zh-CN" dirty="0" err="1"/>
              <a:t>socketpair</a:t>
            </a:r>
            <a:r>
              <a:rPr lang="en-US" altLang="zh-CN" dirty="0"/>
              <a:t>/</a:t>
            </a:r>
            <a:r>
              <a:rPr lang="zh-CN" altLang="en-US" dirty="0"/>
              <a:t>。。。为便于将出错号与协程绑定</a:t>
            </a:r>
          </a:p>
        </p:txBody>
      </p:sp>
    </p:spTree>
    <p:extLst>
      <p:ext uri="{BB962C8B-B14F-4D97-AF65-F5344CB8AC3E}">
        <p14:creationId xmlns:p14="http://schemas.microsoft.com/office/powerpoint/2010/main" val="24888206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基于协程的 </a:t>
            </a:r>
            <a:r>
              <a:rPr lang="en-US" altLang="zh-CN" dirty="0" err="1"/>
              <a:t>errno</a:t>
            </a:r>
            <a:r>
              <a:rPr lang="en-US" altLang="zh-CN" dirty="0"/>
              <a:t> --- </a:t>
            </a:r>
            <a:r>
              <a:rPr lang="zh-CN" altLang="en-US" sz="2000" dirty="0"/>
              <a:t>设计要点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因为每个线程中存在大量协程，当某个协程的</a:t>
            </a:r>
            <a:r>
              <a:rPr lang="en-US" altLang="zh-CN" dirty="0"/>
              <a:t>IO</a:t>
            </a:r>
            <a:r>
              <a:rPr lang="zh-CN" altLang="en-US" dirty="0"/>
              <a:t>过程出错时，如果实现不同协程之间的 </a:t>
            </a:r>
            <a:r>
              <a:rPr lang="en-US" altLang="zh-CN" dirty="0" err="1"/>
              <a:t>errno</a:t>
            </a:r>
            <a:r>
              <a:rPr lang="en-US" altLang="zh-CN" dirty="0"/>
              <a:t> </a:t>
            </a:r>
            <a:r>
              <a:rPr lang="zh-CN" altLang="en-US" dirty="0"/>
              <a:t>是相互隔离的？</a:t>
            </a:r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--- </a:t>
            </a:r>
            <a:r>
              <a:rPr lang="zh-CN" altLang="en-US" dirty="0"/>
              <a:t>在 </a:t>
            </a:r>
            <a:r>
              <a:rPr lang="en-US" altLang="zh-CN" dirty="0"/>
              <a:t>Linux </a:t>
            </a:r>
            <a:r>
              <a:rPr lang="zh-CN" altLang="en-US" dirty="0"/>
              <a:t>平台下直接 </a:t>
            </a:r>
            <a:r>
              <a:rPr lang="en-US" altLang="zh-CN" dirty="0"/>
              <a:t>HOOK __</a:t>
            </a:r>
            <a:r>
              <a:rPr lang="en-US" altLang="zh-CN" dirty="0" err="1"/>
              <a:t>errno_location</a:t>
            </a:r>
            <a:r>
              <a:rPr lang="en-US" altLang="zh-CN" dirty="0"/>
              <a:t> </a:t>
            </a:r>
            <a:r>
              <a:rPr lang="zh-CN" altLang="en-US" dirty="0"/>
              <a:t>系统函数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参见：</a:t>
            </a:r>
            <a:r>
              <a:rPr lang="en-US" altLang="zh-CN" dirty="0"/>
              <a:t>/</a:t>
            </a:r>
            <a:r>
              <a:rPr lang="en-US" altLang="zh-CN" dirty="0" err="1"/>
              <a:t>usr</a:t>
            </a:r>
            <a:r>
              <a:rPr lang="en-US" altLang="zh-CN" dirty="0"/>
              <a:t>/include/bits/</a:t>
            </a:r>
            <a:r>
              <a:rPr lang="en-US" altLang="zh-CN" dirty="0" err="1"/>
              <a:t>errno.h</a:t>
            </a:r>
            <a:endParaRPr lang="en-US" altLang="zh-CN" dirty="0"/>
          </a:p>
          <a:p>
            <a:endParaRPr lang="en-US" altLang="zh-CN" dirty="0"/>
          </a:p>
          <a:p>
            <a:r>
              <a:rPr lang="en-US" altLang="zh-CN" sz="1600" b="1" dirty="0"/>
              <a:t>extern </a:t>
            </a:r>
            <a:r>
              <a:rPr lang="en-US" altLang="zh-CN" sz="1600" b="1" dirty="0" err="1"/>
              <a:t>int</a:t>
            </a:r>
            <a:r>
              <a:rPr lang="en-US" altLang="zh-CN" sz="1600" b="1" dirty="0"/>
              <a:t> *__</a:t>
            </a:r>
            <a:r>
              <a:rPr lang="en-US" altLang="zh-CN" sz="1600" b="1" dirty="0" err="1"/>
              <a:t>errno_location</a:t>
            </a:r>
            <a:r>
              <a:rPr lang="en-US" altLang="zh-CN" sz="1600" b="1" dirty="0"/>
              <a:t> (void) __THROW __attribute__ ((__</a:t>
            </a:r>
            <a:r>
              <a:rPr lang="en-US" altLang="zh-CN" sz="1600" b="1" dirty="0" err="1"/>
              <a:t>const</a:t>
            </a:r>
            <a:r>
              <a:rPr lang="en-US" altLang="zh-CN" sz="1600" b="1" dirty="0"/>
              <a:t>__));</a:t>
            </a:r>
          </a:p>
          <a:p>
            <a:r>
              <a:rPr lang="en-US" altLang="zh-CN" sz="1600" b="1" dirty="0"/>
              <a:t>#define </a:t>
            </a:r>
            <a:r>
              <a:rPr lang="en-US" altLang="zh-CN" sz="1600" b="1" dirty="0" err="1"/>
              <a:t>errno</a:t>
            </a:r>
            <a:r>
              <a:rPr lang="en-US" altLang="zh-CN" sz="1600" b="1" dirty="0"/>
              <a:t> (*__</a:t>
            </a:r>
            <a:r>
              <a:rPr lang="en-US" altLang="zh-CN" sz="1600" b="1" dirty="0" err="1"/>
              <a:t>errno_location</a:t>
            </a:r>
            <a:r>
              <a:rPr lang="en-US" altLang="zh-CN" sz="1600" b="1" dirty="0"/>
              <a:t> ())</a:t>
            </a:r>
          </a:p>
          <a:p>
            <a:endParaRPr lang="en-US" altLang="zh-CN" sz="1600" dirty="0"/>
          </a:p>
          <a:p>
            <a:r>
              <a:rPr lang="zh-CN" altLang="en-US" sz="1600" dirty="0"/>
              <a:t>针对进程内全局变量：</a:t>
            </a:r>
            <a:r>
              <a:rPr lang="en-US" altLang="zh-CN" sz="1600" dirty="0" err="1"/>
              <a:t>errno</a:t>
            </a:r>
            <a:r>
              <a:rPr lang="zh-CN" altLang="en-US" sz="1600" dirty="0"/>
              <a:t>，操作系统将该变量定义为一个函数指针地址，函数内部会通过线程局部变量方式给每一个线程分配一个 </a:t>
            </a:r>
            <a:r>
              <a:rPr lang="en-US" altLang="zh-CN" sz="1600" dirty="0"/>
              <a:t>error </a:t>
            </a:r>
            <a:r>
              <a:rPr lang="zh-CN" altLang="en-US" sz="1600" dirty="0"/>
              <a:t>对象</a:t>
            </a:r>
            <a:endParaRPr lang="en-US" altLang="zh-CN" sz="1600" dirty="0"/>
          </a:p>
          <a:p>
            <a:r>
              <a:rPr lang="zh-CN" altLang="en-US" sz="1600" dirty="0"/>
              <a:t>因此，通过 </a:t>
            </a:r>
            <a:r>
              <a:rPr lang="en-US" altLang="zh-CN" sz="1600" dirty="0"/>
              <a:t>hook __</a:t>
            </a:r>
            <a:r>
              <a:rPr lang="en-US" altLang="zh-CN" sz="1600" dirty="0" err="1"/>
              <a:t>errno_location</a:t>
            </a:r>
            <a:r>
              <a:rPr lang="en-US" altLang="zh-CN" sz="1600" dirty="0"/>
              <a:t> </a:t>
            </a:r>
            <a:r>
              <a:rPr lang="zh-CN" altLang="en-US" sz="1600" dirty="0"/>
              <a:t>函数，在协程库里给每个协程一个协程局部变量，实现了 </a:t>
            </a:r>
            <a:r>
              <a:rPr lang="en-US" altLang="zh-CN" sz="1600" dirty="0" err="1"/>
              <a:t>errno</a:t>
            </a:r>
            <a:r>
              <a:rPr lang="en-US" altLang="zh-CN" sz="1600" dirty="0"/>
              <a:t> </a:t>
            </a:r>
            <a:r>
              <a:rPr lang="zh-CN" altLang="en-US" sz="1600" dirty="0"/>
              <a:t>全局变量的协程安全性</a:t>
            </a:r>
          </a:p>
        </p:txBody>
      </p:sp>
    </p:spTree>
    <p:extLst>
      <p:ext uri="{BB962C8B-B14F-4D97-AF65-F5344CB8AC3E}">
        <p14:creationId xmlns:p14="http://schemas.microsoft.com/office/powerpoint/2010/main" val="46531876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内存检测 </a:t>
            </a:r>
            <a:r>
              <a:rPr lang="en-US" altLang="zh-CN" dirty="0"/>
              <a:t>--- </a:t>
            </a:r>
            <a:r>
              <a:rPr lang="zh-CN" altLang="en-US" sz="2000" dirty="0"/>
              <a:t>设计要点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配合 </a:t>
            </a:r>
            <a:r>
              <a:rPr lang="en-US" altLang="zh-CN" dirty="0" err="1"/>
              <a:t>valgrind</a:t>
            </a:r>
            <a:r>
              <a:rPr lang="en-US" altLang="zh-CN" dirty="0"/>
              <a:t> </a:t>
            </a:r>
            <a:r>
              <a:rPr lang="zh-CN" altLang="en-US" dirty="0"/>
              <a:t>做内存检测：</a:t>
            </a:r>
            <a:endParaRPr lang="en-US" altLang="zh-CN" dirty="0"/>
          </a:p>
          <a:p>
            <a:r>
              <a:rPr lang="en-US" altLang="zh-CN" sz="1600" dirty="0"/>
              <a:t>- </a:t>
            </a:r>
            <a:r>
              <a:rPr lang="en-US" altLang="zh-CN" sz="1600" dirty="0" err="1"/>
              <a:t>valgrind</a:t>
            </a:r>
            <a:r>
              <a:rPr lang="en-US" altLang="zh-CN" sz="1600" dirty="0"/>
              <a:t> </a:t>
            </a:r>
            <a:r>
              <a:rPr lang="zh-CN" altLang="en-US" sz="1600" dirty="0"/>
              <a:t>与 </a:t>
            </a:r>
            <a:r>
              <a:rPr lang="en-US" altLang="zh-CN" sz="1600" dirty="0" err="1"/>
              <a:t>xxxcontext</a:t>
            </a:r>
            <a:r>
              <a:rPr lang="en-US" altLang="zh-CN" sz="1600" dirty="0"/>
              <a:t> </a:t>
            </a:r>
            <a:r>
              <a:rPr lang="zh-CN" altLang="en-US" sz="1600" dirty="0"/>
              <a:t>的不兼容性</a:t>
            </a:r>
            <a:endParaRPr lang="en-US" altLang="zh-CN" sz="1600" dirty="0"/>
          </a:p>
          <a:p>
            <a:r>
              <a:rPr lang="en-US" altLang="zh-CN" sz="1600" dirty="0"/>
              <a:t>- </a:t>
            </a:r>
            <a:r>
              <a:rPr lang="zh-CN" altLang="en-US" sz="1600" dirty="0"/>
              <a:t>需下载 </a:t>
            </a:r>
            <a:r>
              <a:rPr lang="en-US" altLang="zh-CN" sz="1600" dirty="0" err="1"/>
              <a:t>valgrind</a:t>
            </a:r>
            <a:r>
              <a:rPr lang="en-US" altLang="zh-CN" sz="1600" dirty="0"/>
              <a:t> </a:t>
            </a:r>
            <a:r>
              <a:rPr lang="zh-CN" altLang="en-US" sz="1600" dirty="0"/>
              <a:t>开发包，调用 </a:t>
            </a:r>
            <a:r>
              <a:rPr lang="en-US" altLang="zh-CN" sz="1600" dirty="0"/>
              <a:t>VALGRIND_STACK_REGISTER</a:t>
            </a:r>
            <a:r>
              <a:rPr lang="zh-CN" altLang="en-US" sz="1600" dirty="0"/>
              <a:t>通知</a:t>
            </a:r>
            <a:endParaRPr lang="en-US" altLang="zh-CN" sz="1600" dirty="0"/>
          </a:p>
          <a:p>
            <a:r>
              <a:rPr lang="en-US" altLang="zh-CN" sz="1600" dirty="0"/>
              <a:t>  </a:t>
            </a:r>
            <a:r>
              <a:rPr lang="en-US" altLang="zh-CN" sz="1600" dirty="0" err="1"/>
              <a:t>valgrind</a:t>
            </a:r>
            <a:r>
              <a:rPr lang="en-US" altLang="zh-CN" sz="1600" dirty="0"/>
              <a:t> </a:t>
            </a:r>
            <a:r>
              <a:rPr lang="zh-CN" altLang="en-US" sz="1600" dirty="0"/>
              <a:t>跳过检测该内存区域</a:t>
            </a:r>
            <a:endParaRPr lang="en-US" altLang="zh-CN" sz="1600" dirty="0"/>
          </a:p>
          <a:p>
            <a:r>
              <a:rPr lang="en-US" altLang="zh-CN" sz="1600" dirty="0"/>
              <a:t>- </a:t>
            </a:r>
            <a:r>
              <a:rPr lang="zh-CN" altLang="en-US" sz="1600" dirty="0"/>
              <a:t>检测时在 </a:t>
            </a:r>
            <a:r>
              <a:rPr lang="en-US" altLang="zh-CN" sz="1600" dirty="0" err="1"/>
              <a:t>Makefile</a:t>
            </a:r>
            <a:r>
              <a:rPr lang="en-US" altLang="zh-CN" sz="1600" dirty="0"/>
              <a:t> </a:t>
            </a:r>
            <a:r>
              <a:rPr lang="zh-CN" altLang="en-US" sz="1600" dirty="0"/>
              <a:t>里打开 </a:t>
            </a:r>
            <a:r>
              <a:rPr lang="en-US" altLang="zh-CN" sz="1600" dirty="0"/>
              <a:t>–DUSE_VALGRIND </a:t>
            </a:r>
            <a:r>
              <a:rPr lang="zh-CN" altLang="en-US" sz="1600" dirty="0"/>
              <a:t>编译选项，重新编译 </a:t>
            </a:r>
            <a:r>
              <a:rPr lang="en-US" altLang="zh-CN" sz="1600" dirty="0" err="1"/>
              <a:t>lib_fiber.a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56730514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应用场景</a:t>
            </a: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1600" dirty="0"/>
              <a:t>一、问答式应用服务</a:t>
            </a:r>
            <a:endParaRPr lang="en-US" altLang="zh-CN" sz="1600" dirty="0"/>
          </a:p>
          <a:p>
            <a:r>
              <a:rPr lang="zh-CN" altLang="en-US" sz="1400" dirty="0"/>
              <a:t>基于 </a:t>
            </a:r>
            <a:r>
              <a:rPr lang="en-US" altLang="zh-CN" sz="1400" dirty="0"/>
              <a:t>HTTP </a:t>
            </a:r>
            <a:r>
              <a:rPr lang="zh-CN" altLang="en-US" sz="1400" dirty="0"/>
              <a:t>协议的服务应用，诸如：网站</a:t>
            </a:r>
            <a:endParaRPr lang="en-US" altLang="zh-CN" sz="1400" dirty="0"/>
          </a:p>
          <a:p>
            <a:r>
              <a:rPr lang="zh-CN" altLang="en-US" sz="1400" dirty="0"/>
              <a:t>基于 </a:t>
            </a:r>
            <a:r>
              <a:rPr lang="en-US" altLang="zh-CN" sz="1400" dirty="0"/>
              <a:t>SMTP/POP3/IMAP </a:t>
            </a:r>
            <a:r>
              <a:rPr lang="zh-CN" altLang="en-US" sz="1400" dirty="0"/>
              <a:t>协议的服务应用</a:t>
            </a:r>
            <a:endParaRPr lang="en-US" altLang="zh-CN" sz="1400" dirty="0"/>
          </a:p>
          <a:p>
            <a:endParaRPr lang="en-US" altLang="zh-CN" sz="1400" dirty="0"/>
          </a:p>
          <a:p>
            <a:r>
              <a:rPr lang="zh-CN" altLang="en-US" sz="1600" dirty="0"/>
              <a:t>二、生产者 </a:t>
            </a:r>
            <a:r>
              <a:rPr lang="en-US" altLang="zh-CN" sz="1600" dirty="0"/>
              <a:t>– </a:t>
            </a:r>
            <a:r>
              <a:rPr lang="zh-CN" altLang="en-US" sz="1600" dirty="0"/>
              <a:t>消费者类应用服务</a:t>
            </a:r>
            <a:endParaRPr lang="en-US" altLang="zh-CN" sz="1600" dirty="0"/>
          </a:p>
          <a:p>
            <a:r>
              <a:rPr lang="zh-CN" altLang="en-US" sz="1400" dirty="0"/>
              <a:t>如消息队列类应用</a:t>
            </a:r>
            <a:endParaRPr lang="en-US" altLang="zh-CN" sz="1400" dirty="0"/>
          </a:p>
          <a:p>
            <a:endParaRPr lang="en-US" altLang="zh-CN" sz="1400" dirty="0"/>
          </a:p>
          <a:p>
            <a:r>
              <a:rPr lang="zh-CN" altLang="en-US" sz="1600" dirty="0"/>
              <a:t>三、</a:t>
            </a:r>
            <a:r>
              <a:rPr lang="en-US" altLang="zh-CN" sz="1600" dirty="0"/>
              <a:t>reactor </a:t>
            </a:r>
            <a:r>
              <a:rPr lang="zh-CN" altLang="en-US" sz="1600" dirty="0"/>
              <a:t>和 </a:t>
            </a:r>
            <a:r>
              <a:rPr lang="en-US" altLang="zh-CN" sz="1600" dirty="0" err="1"/>
              <a:t>proactor</a:t>
            </a:r>
            <a:r>
              <a:rPr lang="en-US" altLang="zh-CN" sz="1600" dirty="0"/>
              <a:t> </a:t>
            </a:r>
            <a:r>
              <a:rPr lang="zh-CN" altLang="en-US" sz="1600" dirty="0"/>
              <a:t>两种模式的结合</a:t>
            </a:r>
            <a:endParaRPr lang="en-US" altLang="zh-CN" sz="1600" dirty="0"/>
          </a:p>
          <a:p>
            <a:r>
              <a:rPr lang="zh-CN" altLang="en-US" sz="1400" dirty="0"/>
              <a:t>统一的事件引擎监控所有的网络连接，有一个连接就绪时创建协程独立处理</a:t>
            </a:r>
            <a:endParaRPr lang="en-US" altLang="zh-CN" sz="1400" dirty="0"/>
          </a:p>
          <a:p>
            <a:r>
              <a:rPr lang="zh-CN" altLang="en-US" sz="1400" dirty="0"/>
              <a:t>此类应用如聊天服务、游戏服务等无状态的应用服务</a:t>
            </a:r>
            <a:endParaRPr lang="en-US" altLang="zh-CN" sz="1400" dirty="0"/>
          </a:p>
          <a:p>
            <a:endParaRPr lang="en-US" altLang="zh-CN" sz="1400" dirty="0"/>
          </a:p>
          <a:p>
            <a:r>
              <a:rPr lang="zh-CN" altLang="en-US" sz="1600" dirty="0"/>
              <a:t>四、大并发类应用服务</a:t>
            </a:r>
            <a:endParaRPr lang="en-US" altLang="zh-CN" sz="1600" dirty="0"/>
          </a:p>
          <a:p>
            <a:r>
              <a:rPr lang="zh-CN" altLang="en-US" sz="1400" dirty="0"/>
              <a:t>因为通过协程方式，将上层应用的堵塞式在底层转为非阻塞模式，所以非常容易以较低资源支持大并发类应用</a:t>
            </a:r>
            <a:endParaRPr lang="en-US" altLang="zh-CN" sz="1400" dirty="0"/>
          </a:p>
          <a:p>
            <a:r>
              <a:rPr lang="zh-CN" altLang="en-US" sz="1400" dirty="0"/>
              <a:t>如内网的多数应用服务为提高效率都支持连接池模式，需要服务端支持非常大的并发</a:t>
            </a:r>
            <a:endParaRPr lang="en-US" altLang="zh-CN" sz="1400" dirty="0"/>
          </a:p>
          <a:p>
            <a:endParaRPr lang="en-US" altLang="zh-CN" sz="1400" dirty="0"/>
          </a:p>
          <a:p>
            <a:r>
              <a:rPr lang="zh-CN" altLang="en-US" sz="1600" dirty="0"/>
              <a:t>五、网络限流</a:t>
            </a:r>
            <a:endParaRPr lang="en-US" altLang="zh-CN" sz="1600" dirty="0"/>
          </a:p>
          <a:p>
            <a:r>
              <a:rPr lang="zh-CN" altLang="en-US" sz="1400" dirty="0"/>
              <a:t>在协程中可以直接 </a:t>
            </a:r>
            <a:r>
              <a:rPr lang="en-US" altLang="zh-CN" sz="1400" dirty="0"/>
              <a:t>sleep</a:t>
            </a:r>
            <a:r>
              <a:rPr lang="zh-CN" altLang="en-US" sz="1400" dirty="0"/>
              <a:t>，非常容易控制网络流量</a:t>
            </a:r>
            <a:endParaRPr lang="en-US" altLang="zh-CN" sz="1400" dirty="0"/>
          </a:p>
          <a:p>
            <a:endParaRPr lang="en-US" altLang="zh-CN" sz="1600" dirty="0"/>
          </a:p>
          <a:p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8014072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注意事项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一、协程运行堆栈空间的合理分配</a:t>
            </a:r>
            <a:endParaRPr lang="en-US" altLang="zh-CN" dirty="0"/>
          </a:p>
          <a:p>
            <a:r>
              <a:rPr lang="zh-CN" altLang="en-US" sz="1600" dirty="0"/>
              <a:t>每个协程都需要分配一定的内存空间用于上下文的切换，如果分配大了则会造成内存浪费，分配小了可能造成意外不可恢复的崩溃</a:t>
            </a:r>
            <a:endParaRPr lang="en-US" altLang="zh-CN" sz="1600" dirty="0"/>
          </a:p>
          <a:p>
            <a:r>
              <a:rPr lang="zh-CN" altLang="en-US" sz="1600" dirty="0"/>
              <a:t>一般情况下，每个协程分配</a:t>
            </a:r>
            <a:r>
              <a:rPr lang="en-US" altLang="zh-CN" sz="1600" dirty="0"/>
              <a:t>32KB ~ 320KB</a:t>
            </a:r>
          </a:p>
          <a:p>
            <a:endParaRPr lang="en-US" altLang="zh-CN" sz="1600" dirty="0"/>
          </a:p>
          <a:p>
            <a:r>
              <a:rPr lang="zh-CN" altLang="en-US" dirty="0"/>
              <a:t>二、协程间需要协作，防止有的忙死，有的饿死</a:t>
            </a:r>
            <a:endParaRPr lang="en-US" altLang="zh-CN" dirty="0"/>
          </a:p>
          <a:p>
            <a:r>
              <a:rPr lang="zh-CN" altLang="en-US" sz="1600" dirty="0"/>
              <a:t>当协程长期占用 </a:t>
            </a:r>
            <a:r>
              <a:rPr lang="en-US" altLang="zh-CN" sz="1600" dirty="0"/>
              <a:t>CPU </a:t>
            </a:r>
            <a:r>
              <a:rPr lang="zh-CN" altLang="en-US" sz="1600" dirty="0"/>
              <a:t>时，应该主动 </a:t>
            </a:r>
            <a:r>
              <a:rPr lang="en-US" altLang="zh-CN" sz="1600" dirty="0"/>
              <a:t>yield </a:t>
            </a:r>
            <a:r>
              <a:rPr lang="zh-CN" altLang="en-US" sz="1600" dirty="0"/>
              <a:t>让出 </a:t>
            </a:r>
            <a:r>
              <a:rPr lang="en-US" altLang="zh-CN" sz="1600" dirty="0"/>
              <a:t>CPU</a:t>
            </a:r>
          </a:p>
          <a:p>
            <a:endParaRPr lang="en-US" altLang="zh-CN" dirty="0"/>
          </a:p>
          <a:p>
            <a:r>
              <a:rPr lang="zh-CN" altLang="en-US" dirty="0"/>
              <a:t>三、协程内防止有堵塞式操作，以防堵塞当前线程中的所有协程</a:t>
            </a:r>
            <a:endParaRPr lang="en-US" altLang="zh-CN" dirty="0"/>
          </a:p>
          <a:p>
            <a:r>
              <a:rPr lang="zh-CN" altLang="en-US" sz="1600" dirty="0"/>
              <a:t>应通过对业务逻辑模块进行分类，确定不同的协程工作方式，使堵塞操作放在线程池中运行</a:t>
            </a:r>
          </a:p>
        </p:txBody>
      </p:sp>
    </p:spTree>
    <p:extLst>
      <p:ext uri="{BB962C8B-B14F-4D97-AF65-F5344CB8AC3E}">
        <p14:creationId xmlns:p14="http://schemas.microsoft.com/office/powerpoint/2010/main" val="397793025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参考与下载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国内下载：</a:t>
            </a:r>
            <a:r>
              <a:rPr lang="en-US" altLang="zh-CN" dirty="0"/>
              <a:t>http://git.oschina.net/zsxxsz/acl/lib_fiber/</a:t>
            </a:r>
          </a:p>
          <a:p>
            <a:r>
              <a:rPr lang="zh-CN" altLang="en-US" dirty="0"/>
              <a:t>国外下载：</a:t>
            </a:r>
            <a:r>
              <a:rPr lang="en-US" altLang="zh-CN" dirty="0"/>
              <a:t>https://github.com/zhengshuxin/acl/lib_fiber/</a:t>
            </a:r>
          </a:p>
          <a:p>
            <a:r>
              <a:rPr lang="zh-CN" altLang="en-US" dirty="0"/>
              <a:t>博客文章：</a:t>
            </a:r>
            <a:r>
              <a:rPr lang="en-US" altLang="zh-CN" dirty="0"/>
              <a:t>http://zsxxsz.iteye.com/category/360229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4558055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设计目标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z="2400" dirty="0">
                <a:solidFill>
                  <a:srgbClr val="5F5F5F">
                    <a:lumMod val="50000"/>
                  </a:srgbClr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我们需要一种新的编程模式来满足</a:t>
            </a:r>
            <a:r>
              <a:rPr lang="en-US" altLang="zh-CN" sz="2400" dirty="0">
                <a:solidFill>
                  <a:srgbClr val="5F5F5F">
                    <a:lumMod val="50000"/>
                  </a:srgbClr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C/C++</a:t>
            </a:r>
            <a:r>
              <a:rPr lang="zh-CN" altLang="en-US" sz="2400" dirty="0">
                <a:solidFill>
                  <a:srgbClr val="5F5F5F">
                    <a:lumMod val="50000"/>
                  </a:srgbClr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程序员：</a:t>
            </a:r>
            <a:endParaRPr lang="en-US" altLang="zh-CN" sz="2400" dirty="0">
              <a:solidFill>
                <a:srgbClr val="5F5F5F">
                  <a:lumMod val="50000"/>
                </a:srgbClr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  <a:p>
            <a:pPr lvl="0"/>
            <a:r>
              <a:rPr lang="en-US" altLang="zh-CN" sz="1700" dirty="0">
                <a:solidFill>
                  <a:srgbClr val="5F5F5F">
                    <a:lumMod val="50000"/>
                  </a:srgbClr>
                </a:solidFill>
              </a:rPr>
              <a:t>1</a:t>
            </a:r>
            <a:r>
              <a:rPr lang="zh-CN" altLang="en-US" sz="1700" dirty="0">
                <a:solidFill>
                  <a:srgbClr val="5F5F5F">
                    <a:lumMod val="50000"/>
                  </a:srgbClr>
                </a:solidFill>
              </a:rPr>
              <a:t>、支持大并发、高性能，较低的资源使用率</a:t>
            </a:r>
            <a:endParaRPr lang="en-US" altLang="zh-CN" sz="1700" dirty="0">
              <a:solidFill>
                <a:srgbClr val="5F5F5F">
                  <a:lumMod val="50000"/>
                </a:srgbClr>
              </a:solidFill>
            </a:endParaRPr>
          </a:p>
          <a:p>
            <a:pPr lvl="0"/>
            <a:r>
              <a:rPr lang="en-US" altLang="zh-CN" sz="1700" dirty="0">
                <a:solidFill>
                  <a:srgbClr val="5F5F5F">
                    <a:lumMod val="50000"/>
                  </a:srgbClr>
                </a:solidFill>
              </a:rPr>
              <a:t>2</a:t>
            </a:r>
            <a:r>
              <a:rPr lang="zh-CN" altLang="en-US" sz="1700" dirty="0">
                <a:solidFill>
                  <a:srgbClr val="5F5F5F">
                    <a:lumMod val="50000"/>
                  </a:srgbClr>
                </a:solidFill>
              </a:rPr>
              <a:t>、较低的编程复杂度：顺序思维模式</a:t>
            </a:r>
            <a:endParaRPr lang="en-US" altLang="zh-CN" sz="1700" dirty="0">
              <a:solidFill>
                <a:srgbClr val="5F5F5F">
                  <a:lumMod val="50000"/>
                </a:srgbClr>
              </a:solidFill>
            </a:endParaRPr>
          </a:p>
          <a:p>
            <a:pPr lvl="0"/>
            <a:r>
              <a:rPr lang="en-US" altLang="zh-CN" sz="1700" dirty="0">
                <a:solidFill>
                  <a:srgbClr val="5F5F5F">
                    <a:lumMod val="50000"/>
                  </a:srgbClr>
                </a:solidFill>
              </a:rPr>
              <a:t>3</a:t>
            </a:r>
            <a:r>
              <a:rPr lang="zh-CN" altLang="en-US" sz="1700" dirty="0">
                <a:solidFill>
                  <a:srgbClr val="5F5F5F">
                    <a:lumMod val="50000"/>
                  </a:srgbClr>
                </a:solidFill>
              </a:rPr>
              <a:t>、适合多数应用场景，提供丰富且简单易用的接口</a:t>
            </a:r>
            <a:endParaRPr lang="en-US" altLang="zh-CN" sz="1700" dirty="0">
              <a:solidFill>
                <a:srgbClr val="5F5F5F">
                  <a:lumMod val="50000"/>
                </a:srgbClr>
              </a:solidFill>
            </a:endParaRPr>
          </a:p>
          <a:p>
            <a:pPr lvl="0"/>
            <a:r>
              <a:rPr lang="en-US" altLang="zh-CN" sz="1700" dirty="0">
                <a:solidFill>
                  <a:srgbClr val="5F5F5F">
                    <a:lumMod val="50000"/>
                  </a:srgbClr>
                </a:solidFill>
              </a:rPr>
              <a:t>4</a:t>
            </a:r>
            <a:r>
              <a:rPr lang="zh-CN" altLang="en-US" sz="1700" dirty="0">
                <a:solidFill>
                  <a:srgbClr val="5F5F5F">
                    <a:lumMod val="50000"/>
                  </a:srgbClr>
                </a:solidFill>
              </a:rPr>
              <a:t>、与第三方网络库无缝集成，无需修改第三方库</a:t>
            </a:r>
            <a:endParaRPr lang="en-US" altLang="zh-CN" sz="1700" dirty="0">
              <a:solidFill>
                <a:srgbClr val="5F5F5F">
                  <a:lumMod val="50000"/>
                </a:srgbClr>
              </a:solidFill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44625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从一个简单的协程示例开始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1" y="980728"/>
            <a:ext cx="4618855" cy="5290343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084168" y="2211251"/>
            <a:ext cx="29523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/>
              <a:t>1</a:t>
            </a:r>
            <a:r>
              <a:rPr lang="zh-CN" altLang="en-US" sz="1600" b="1" dirty="0"/>
              <a:t>、创建协程类似于创建线程</a:t>
            </a:r>
            <a:endParaRPr lang="en-US" altLang="zh-CN" sz="1600" b="1" dirty="0"/>
          </a:p>
          <a:p>
            <a:r>
              <a:rPr lang="en-US" altLang="zh-CN" sz="1600" b="1" dirty="0"/>
              <a:t>2</a:t>
            </a:r>
            <a:r>
              <a:rPr lang="zh-CN" altLang="en-US" sz="1600" b="1" dirty="0"/>
              <a:t>、支持大并发、高性能</a:t>
            </a:r>
            <a:endParaRPr lang="en-US" altLang="zh-CN" sz="1600" b="1" dirty="0"/>
          </a:p>
          <a:p>
            <a:r>
              <a:rPr lang="en-US" altLang="zh-CN" sz="1600" b="1" dirty="0"/>
              <a:t>3</a:t>
            </a:r>
            <a:r>
              <a:rPr lang="zh-CN" altLang="en-US" sz="1600" b="1" dirty="0"/>
              <a:t>、顺序性编程方式</a:t>
            </a:r>
            <a:endParaRPr lang="en-US" altLang="zh-CN" sz="1600" b="1" dirty="0"/>
          </a:p>
          <a:p>
            <a:r>
              <a:rPr lang="en-US" altLang="zh-CN" sz="1600" b="1" dirty="0"/>
              <a:t>4</a:t>
            </a:r>
            <a:r>
              <a:rPr lang="zh-CN" altLang="en-US" sz="1600" b="1" dirty="0"/>
              <a:t>、无需更改第三方库</a:t>
            </a:r>
            <a:endParaRPr lang="en-US" altLang="zh-CN" sz="1600" b="1" dirty="0"/>
          </a:p>
          <a:p>
            <a:r>
              <a:rPr lang="en-US" altLang="zh-CN" sz="1600" b="1" dirty="0"/>
              <a:t>5</a:t>
            </a:r>
            <a:r>
              <a:rPr lang="zh-CN" altLang="en-US" sz="1600" b="1" dirty="0"/>
              <a:t>、仅使用一个线程资源</a:t>
            </a:r>
          </a:p>
        </p:txBody>
      </p:sp>
      <p:sp>
        <p:nvSpPr>
          <p:cNvPr id="8" name="右箭头 7"/>
          <p:cNvSpPr/>
          <p:nvPr/>
        </p:nvSpPr>
        <p:spPr>
          <a:xfrm>
            <a:off x="5220072" y="2492896"/>
            <a:ext cx="720080" cy="360040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云形 11"/>
          <p:cNvSpPr/>
          <p:nvPr/>
        </p:nvSpPr>
        <p:spPr>
          <a:xfrm>
            <a:off x="6372200" y="4795247"/>
            <a:ext cx="2088232" cy="854804"/>
          </a:xfrm>
          <a:prstGeom prst="cloud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tx1"/>
                </a:solidFill>
              </a:rPr>
              <a:t>如何做到的？</a:t>
            </a:r>
          </a:p>
        </p:txBody>
      </p:sp>
      <p:sp>
        <p:nvSpPr>
          <p:cNvPr id="17" name="下箭头 16"/>
          <p:cNvSpPr/>
          <p:nvPr/>
        </p:nvSpPr>
        <p:spPr>
          <a:xfrm>
            <a:off x="7164288" y="3860292"/>
            <a:ext cx="360041" cy="576064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65639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CPU</a:t>
            </a:r>
            <a:r>
              <a:rPr lang="zh-CN" altLang="en-US" dirty="0"/>
              <a:t>组成 </a:t>
            </a:r>
            <a:r>
              <a:rPr lang="en-US" altLang="zh-CN" dirty="0"/>
              <a:t>--- </a:t>
            </a:r>
            <a:r>
              <a:rPr lang="zh-CN" altLang="en-US" sz="2000" dirty="0"/>
              <a:t>设计原理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CPU</a:t>
            </a:r>
            <a:r>
              <a:rPr lang="zh-CN" altLang="en-US" dirty="0"/>
              <a:t>组成：运算器、控制器和寄存器</a:t>
            </a:r>
            <a:endParaRPr lang="en-US" altLang="zh-CN" dirty="0"/>
          </a:p>
          <a:p>
            <a:r>
              <a:rPr lang="zh-CN" altLang="en-US" dirty="0"/>
              <a:t>一、运算器</a:t>
            </a:r>
          </a:p>
          <a:p>
            <a:r>
              <a:rPr lang="zh-CN" altLang="en-US" sz="1600" dirty="0"/>
              <a:t>运算器也称算数逻辑单元</a:t>
            </a:r>
            <a:r>
              <a:rPr lang="en-US" altLang="zh-CN" sz="1600" dirty="0"/>
              <a:t>(arithmetic and logic unit</a:t>
            </a:r>
            <a:r>
              <a:rPr lang="zh-CN" altLang="en-US" sz="1600" dirty="0"/>
              <a:t>，</a:t>
            </a:r>
            <a:r>
              <a:rPr lang="en-US" altLang="zh-CN" sz="1600" dirty="0"/>
              <a:t>ALU)</a:t>
            </a:r>
            <a:r>
              <a:rPr lang="zh-CN" altLang="en-US" sz="1600" dirty="0"/>
              <a:t>，是进行算数运算和逻辑运算的部件，在控制器的控制下，对取自内存储器的数据进行算术运算或逻辑运算，并将运算的结果送到内存储器。</a:t>
            </a:r>
            <a:endParaRPr lang="en-US" altLang="zh-CN" sz="1600" dirty="0"/>
          </a:p>
          <a:p>
            <a:r>
              <a:rPr lang="zh-CN" altLang="en-US" dirty="0"/>
              <a:t>二、控制器</a:t>
            </a:r>
          </a:p>
          <a:p>
            <a:r>
              <a:rPr lang="zh-CN" altLang="en-US" sz="1600" dirty="0"/>
              <a:t>控制器的功能是控制、指挥计算机各部件的工作，并对输入输出设备进行监控，使计算机自动地执行程序。</a:t>
            </a:r>
            <a:endParaRPr lang="en-US" altLang="zh-CN" sz="1600" dirty="0"/>
          </a:p>
          <a:p>
            <a:r>
              <a:rPr lang="zh-CN" altLang="en-US" dirty="0"/>
              <a:t>三、寄存器</a:t>
            </a:r>
          </a:p>
          <a:p>
            <a:r>
              <a:rPr lang="zh-CN" altLang="en-US" sz="1600" dirty="0"/>
              <a:t>寄存器</a:t>
            </a:r>
            <a:r>
              <a:rPr lang="en-US" altLang="zh-CN" sz="1600" dirty="0"/>
              <a:t>(register)</a:t>
            </a:r>
            <a:r>
              <a:rPr lang="zh-CN" altLang="en-US" sz="1600" dirty="0"/>
              <a:t>是</a:t>
            </a:r>
            <a:r>
              <a:rPr lang="en-US" altLang="zh-CN" sz="1600" dirty="0"/>
              <a:t>CPU</a:t>
            </a:r>
            <a:r>
              <a:rPr lang="zh-CN" altLang="en-US" sz="1600" dirty="0"/>
              <a:t>内部用来存放数据的一些小型的存储区域，用来暂时存放参与运算的数据以及运算结果。寄存器由电子线路组成，存取速度非常快，与</a:t>
            </a:r>
            <a:r>
              <a:rPr lang="en-US" altLang="zh-CN" sz="1600" dirty="0"/>
              <a:t>CPU</a:t>
            </a:r>
            <a:r>
              <a:rPr lang="zh-CN" altLang="en-US" sz="1600" dirty="0"/>
              <a:t>的速度相当，寄存器的成本较高，因而数量较少。</a:t>
            </a:r>
            <a:r>
              <a:rPr lang="en-US" altLang="zh-CN" sz="1600" dirty="0"/>
              <a:t>CPU</a:t>
            </a:r>
            <a:r>
              <a:rPr lang="zh-CN" altLang="en-US" sz="1600" dirty="0"/>
              <a:t>内部的寄存器类型有指令寄存器、程序计数器、数据寄存器、地址寄存器以及状态寄存器等。</a:t>
            </a:r>
          </a:p>
        </p:txBody>
      </p:sp>
    </p:spTree>
    <p:extLst>
      <p:ext uri="{BB962C8B-B14F-4D97-AF65-F5344CB8AC3E}">
        <p14:creationId xmlns:p14="http://schemas.microsoft.com/office/powerpoint/2010/main" val="39230850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操作系统调度过程 </a:t>
            </a:r>
            <a:r>
              <a:rPr lang="en-US" altLang="zh-CN" dirty="0"/>
              <a:t>--- </a:t>
            </a:r>
            <a:r>
              <a:rPr lang="zh-CN" altLang="en-US" sz="2000" dirty="0"/>
              <a:t>设计原理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操作系统基本调度算法：</a:t>
            </a:r>
            <a:endParaRPr lang="en-US" altLang="zh-CN" dirty="0"/>
          </a:p>
          <a:p>
            <a:r>
              <a:rPr lang="en-US" altLang="zh-CN" sz="1400" dirty="0"/>
              <a:t>1</a:t>
            </a:r>
            <a:r>
              <a:rPr lang="zh-CN" altLang="en-US" sz="1400" dirty="0"/>
              <a:t>、先来先服务算法</a:t>
            </a:r>
            <a:endParaRPr lang="en-US" altLang="zh-CN" sz="1400" dirty="0"/>
          </a:p>
          <a:p>
            <a:r>
              <a:rPr lang="en-US" altLang="zh-CN" sz="1400" dirty="0"/>
              <a:t>2</a:t>
            </a:r>
            <a:r>
              <a:rPr lang="zh-CN" altLang="en-US" sz="1400" dirty="0"/>
              <a:t>、时间片轮转算法</a:t>
            </a:r>
            <a:endParaRPr lang="en-US" altLang="zh-CN" sz="1400" dirty="0"/>
          </a:p>
          <a:p>
            <a:r>
              <a:rPr lang="en-US" altLang="zh-CN" sz="1400" dirty="0"/>
              <a:t>3</a:t>
            </a:r>
            <a:r>
              <a:rPr lang="zh-CN" altLang="en-US" sz="1400" dirty="0"/>
              <a:t>、短任务优先算法</a:t>
            </a:r>
            <a:endParaRPr lang="en-US" altLang="zh-CN" sz="1400" dirty="0"/>
          </a:p>
          <a:p>
            <a:r>
              <a:rPr lang="en-US" altLang="zh-CN" sz="1400" dirty="0"/>
              <a:t>4</a:t>
            </a:r>
            <a:r>
              <a:rPr lang="zh-CN" altLang="en-US" sz="1400" dirty="0"/>
              <a:t>、优先级调度算法</a:t>
            </a:r>
            <a:endParaRPr lang="en-US" altLang="zh-CN" sz="1400" dirty="0"/>
          </a:p>
          <a:p>
            <a:r>
              <a:rPr lang="en-US" altLang="zh-CN" sz="1400" dirty="0"/>
              <a:t>5</a:t>
            </a:r>
            <a:r>
              <a:rPr lang="zh-CN" altLang="en-US" sz="1400" dirty="0"/>
              <a:t>、混合调度算法</a:t>
            </a:r>
            <a:endParaRPr lang="en-US" altLang="zh-CN" sz="1400" dirty="0"/>
          </a:p>
          <a:p>
            <a:endParaRPr lang="en-US" altLang="zh-CN" dirty="0"/>
          </a:p>
          <a:p>
            <a:r>
              <a:rPr lang="zh-CN" altLang="en-US" dirty="0"/>
              <a:t>进程调度过程：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56415" y="4149080"/>
            <a:ext cx="1987021" cy="57606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200" dirty="0">
                <a:solidFill>
                  <a:schemeClr val="tx1"/>
                </a:solidFill>
              </a:rPr>
              <a:t>因时序或外部中断或进程挂起导致</a:t>
            </a:r>
            <a:r>
              <a:rPr lang="en-US" altLang="zh-CN" sz="1200" dirty="0">
                <a:solidFill>
                  <a:schemeClr val="tx1"/>
                </a:solidFill>
              </a:rPr>
              <a:t>OS</a:t>
            </a:r>
            <a:r>
              <a:rPr lang="zh-CN" altLang="en-US" sz="1200" dirty="0">
                <a:solidFill>
                  <a:schemeClr val="tx1"/>
                </a:solidFill>
              </a:rPr>
              <a:t>获得</a:t>
            </a:r>
            <a:r>
              <a:rPr lang="en-US" altLang="zh-CN" sz="1200" dirty="0">
                <a:solidFill>
                  <a:schemeClr val="tx1"/>
                </a:solidFill>
              </a:rPr>
              <a:t>CPU</a:t>
            </a:r>
            <a:r>
              <a:rPr lang="zh-CN" altLang="en-US" sz="1200" dirty="0">
                <a:solidFill>
                  <a:schemeClr val="tx1"/>
                </a:solidFill>
              </a:rPr>
              <a:t>控制权</a:t>
            </a:r>
          </a:p>
        </p:txBody>
      </p:sp>
      <p:sp>
        <p:nvSpPr>
          <p:cNvPr id="5" name="矩形 4"/>
          <p:cNvSpPr/>
          <p:nvPr/>
        </p:nvSpPr>
        <p:spPr>
          <a:xfrm>
            <a:off x="3313956" y="4149080"/>
            <a:ext cx="1762100" cy="57606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dirty="0">
                <a:solidFill>
                  <a:schemeClr val="tx1"/>
                </a:solidFill>
              </a:rPr>
              <a:t>OS</a:t>
            </a:r>
            <a:r>
              <a:rPr lang="zh-CN" altLang="en-US" sz="1200" dirty="0">
                <a:solidFill>
                  <a:schemeClr val="tx1"/>
                </a:solidFill>
              </a:rPr>
              <a:t>在所有就绪的进程中按照某种算法选择进程</a:t>
            </a:r>
          </a:p>
        </p:txBody>
      </p:sp>
      <p:sp>
        <p:nvSpPr>
          <p:cNvPr id="6" name="矩形 5"/>
          <p:cNvSpPr/>
          <p:nvPr/>
        </p:nvSpPr>
        <p:spPr>
          <a:xfrm>
            <a:off x="5746576" y="4149080"/>
            <a:ext cx="2353816" cy="57606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200" dirty="0">
                <a:solidFill>
                  <a:schemeClr val="tx1"/>
                </a:solidFill>
              </a:rPr>
              <a:t>如果选中的是当前进程则</a:t>
            </a:r>
            <a:r>
              <a:rPr lang="en-US" altLang="zh-CN" sz="1200" dirty="0">
                <a:solidFill>
                  <a:schemeClr val="tx1"/>
                </a:solidFill>
              </a:rPr>
              <a:t>OS</a:t>
            </a:r>
            <a:r>
              <a:rPr lang="zh-CN" altLang="en-US" sz="1200" dirty="0">
                <a:solidFill>
                  <a:schemeClr val="tx1"/>
                </a:solidFill>
              </a:rPr>
              <a:t>将当前进程状态予以保护</a:t>
            </a:r>
          </a:p>
        </p:txBody>
      </p:sp>
      <p:sp>
        <p:nvSpPr>
          <p:cNvPr id="7" name="矩形 6"/>
          <p:cNvSpPr/>
          <p:nvPr/>
        </p:nvSpPr>
        <p:spPr>
          <a:xfrm>
            <a:off x="5746576" y="5387032"/>
            <a:ext cx="2353816" cy="57606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200" dirty="0">
                <a:solidFill>
                  <a:schemeClr val="tx1"/>
                </a:solidFill>
              </a:rPr>
              <a:t>将选中的进程的环境设置好（设置寄存器、栈指针、状态字等）</a:t>
            </a:r>
          </a:p>
        </p:txBody>
      </p:sp>
      <p:sp>
        <p:nvSpPr>
          <p:cNvPr id="8" name="矩形 7"/>
          <p:cNvSpPr/>
          <p:nvPr/>
        </p:nvSpPr>
        <p:spPr>
          <a:xfrm>
            <a:off x="3313956" y="5387032"/>
            <a:ext cx="1762100" cy="57606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200" dirty="0">
                <a:solidFill>
                  <a:schemeClr val="tx1"/>
                </a:solidFill>
              </a:rPr>
              <a:t>跳转至选中的进程</a:t>
            </a:r>
          </a:p>
        </p:txBody>
      </p:sp>
      <p:cxnSp>
        <p:nvCxnSpPr>
          <p:cNvPr id="10" name="直接箭头连接符 9"/>
          <p:cNvCxnSpPr>
            <a:stCxn id="4" idx="3"/>
            <a:endCxn id="5" idx="1"/>
          </p:cNvCxnSpPr>
          <p:nvPr/>
        </p:nvCxnSpPr>
        <p:spPr>
          <a:xfrm>
            <a:off x="2643436" y="4437112"/>
            <a:ext cx="67052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>
            <a:stCxn id="5" idx="3"/>
            <a:endCxn id="6" idx="1"/>
          </p:cNvCxnSpPr>
          <p:nvPr/>
        </p:nvCxnSpPr>
        <p:spPr>
          <a:xfrm>
            <a:off x="5076056" y="4437112"/>
            <a:ext cx="67052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>
            <a:stCxn id="6" idx="2"/>
            <a:endCxn id="7" idx="0"/>
          </p:cNvCxnSpPr>
          <p:nvPr/>
        </p:nvCxnSpPr>
        <p:spPr>
          <a:xfrm>
            <a:off x="6923484" y="4725144"/>
            <a:ext cx="0" cy="66188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>
            <a:stCxn id="7" idx="1"/>
            <a:endCxn id="8" idx="3"/>
          </p:cNvCxnSpPr>
          <p:nvPr/>
        </p:nvCxnSpPr>
        <p:spPr>
          <a:xfrm flipH="1">
            <a:off x="5076056" y="5675064"/>
            <a:ext cx="67052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4249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操作系统进程调度过程 </a:t>
            </a:r>
            <a:r>
              <a:rPr lang="en-US" altLang="zh-CN" dirty="0"/>
              <a:t>--- </a:t>
            </a:r>
            <a:r>
              <a:rPr lang="zh-CN" altLang="en-US" sz="2000" dirty="0"/>
              <a:t>设计原理</a:t>
            </a:r>
          </a:p>
        </p:txBody>
      </p:sp>
      <p:pic>
        <p:nvPicPr>
          <p:cNvPr id="1026" name="Picture 2" descr="http://www.bkjia.com/uploads/allimg/150203/160U5FP-0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8275" y="1771650"/>
            <a:ext cx="6210300" cy="369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6264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进程状态及转换关系 </a:t>
            </a:r>
            <a:r>
              <a:rPr lang="en-US" altLang="zh-CN" dirty="0"/>
              <a:t>--- </a:t>
            </a:r>
            <a:r>
              <a:rPr lang="zh-CN" altLang="en-US" sz="2000" dirty="0"/>
              <a:t>设计原理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5375" y="1514475"/>
            <a:ext cx="6953250" cy="382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197846"/>
      </p:ext>
    </p:extLst>
  </p:cSld>
  <p:clrMapOvr>
    <a:masterClrMapping/>
  </p:clrMapOvr>
</p:sld>
</file>

<file path=ppt/theme/theme1.xml><?xml version="1.0" encoding="utf-8"?>
<a:theme xmlns:a="http://schemas.openxmlformats.org/drawingml/2006/main" name="263PPT 模板1-2014（16-9）">
  <a:themeElements>
    <a:clrScheme name="自定义 1">
      <a:dk1>
        <a:srgbClr val="2F2F2F"/>
      </a:dk1>
      <a:lt1>
        <a:sysClr val="window" lastClr="FFFFFF"/>
      </a:lt1>
      <a:dk2>
        <a:srgbClr val="5F5F5F"/>
      </a:dk2>
      <a:lt2>
        <a:srgbClr val="D8D8D8"/>
      </a:lt2>
      <a:accent1>
        <a:srgbClr val="E60000"/>
      </a:accent1>
      <a:accent2>
        <a:srgbClr val="98E43C"/>
      </a:accent2>
      <a:accent3>
        <a:srgbClr val="FFC000"/>
      </a:accent3>
      <a:accent4>
        <a:srgbClr val="002060"/>
      </a:accent4>
      <a:accent5>
        <a:srgbClr val="FF0000"/>
      </a:accent5>
      <a:accent6>
        <a:srgbClr val="A2A2A2"/>
      </a:accent6>
      <a:hlink>
        <a:srgbClr val="900000"/>
      </a:hlink>
      <a:folHlink>
        <a:srgbClr val="6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263 PPT 模板1-2014（16-9）</Template>
  <TotalTime>48790</TotalTime>
  <Words>3188</Words>
  <Application>Microsoft Macintosh PowerPoint</Application>
  <PresentationFormat>全屏显示(4:3)</PresentationFormat>
  <Paragraphs>481</Paragraphs>
  <Slides>37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37</vt:i4>
      </vt:variant>
    </vt:vector>
  </HeadingPairs>
  <TitlesOfParts>
    <vt:vector size="45" baseType="lpstr">
      <vt:lpstr>方正舒体</vt:lpstr>
      <vt:lpstr>方正姚体</vt:lpstr>
      <vt:lpstr>黑体</vt:lpstr>
      <vt:lpstr>华文新魏</vt:lpstr>
      <vt:lpstr>微软雅黑</vt:lpstr>
      <vt:lpstr>Arial</vt:lpstr>
      <vt:lpstr>Calibri</vt:lpstr>
      <vt:lpstr>263PPT 模板1-2014（16-9）</vt:lpstr>
      <vt:lpstr>ACL 网络协程编程</vt:lpstr>
      <vt:lpstr>背景</vt:lpstr>
      <vt:lpstr>关于并发</vt:lpstr>
      <vt:lpstr>设计目标</vt:lpstr>
      <vt:lpstr>从一个简单的协程示例开始</vt:lpstr>
      <vt:lpstr>CPU组成 --- 设计原理</vt:lpstr>
      <vt:lpstr>操作系统调度过程 --- 设计原理</vt:lpstr>
      <vt:lpstr>操作系统进程调度过程 --- 设计原理</vt:lpstr>
      <vt:lpstr>进程状态及转换关系 --- 设计原理</vt:lpstr>
      <vt:lpstr>协程的调度方式 --- 设计原理</vt:lpstr>
      <vt:lpstr>协程挂起与唤醒 --- 设计要点</vt:lpstr>
      <vt:lpstr>协程切换过程 --- 设计原理</vt:lpstr>
      <vt:lpstr>协程IO切换过程 --- 设计原理</vt:lpstr>
      <vt:lpstr>协程切换方式 --- 设计原理</vt:lpstr>
      <vt:lpstr>网络协程调度 --- 设计原理</vt:lpstr>
      <vt:lpstr>网络协程调度 --- 设计原理</vt:lpstr>
      <vt:lpstr>协程同步原语 --- 设计要点</vt:lpstr>
      <vt:lpstr>单一线程内的协程互斥锁 --- 设计要点</vt:lpstr>
      <vt:lpstr>多线程间的协程互斥锁 --- 设计要点</vt:lpstr>
      <vt:lpstr>多线程间的协程事件锁 --- 设计要点</vt:lpstr>
      <vt:lpstr>协程条件量--- 设计要点</vt:lpstr>
      <vt:lpstr>过载保护 --- 设计要点</vt:lpstr>
      <vt:lpstr>协程信号量 --- 设计要点</vt:lpstr>
      <vt:lpstr>协程信号量 --- 设计要点</vt:lpstr>
      <vt:lpstr>利用多核 --- 设计要点</vt:lpstr>
      <vt:lpstr>协程与 acl_master 服务框架集成</vt:lpstr>
      <vt:lpstr>协程间通信 --- 设计要点</vt:lpstr>
      <vt:lpstr>协程间通信 --- 设计要点</vt:lpstr>
      <vt:lpstr>线程间通信 --- 设计要点</vt:lpstr>
      <vt:lpstr>如何与第三方库无缝集成 --- 设计要点</vt:lpstr>
      <vt:lpstr>为何要 HOOK 很多系统API --- 设计要点</vt:lpstr>
      <vt:lpstr>基于协程的 errno --- 设计要点</vt:lpstr>
      <vt:lpstr>内存检测 --- 设计要点</vt:lpstr>
      <vt:lpstr>应用场景</vt:lpstr>
      <vt:lpstr>注意事项</vt:lpstr>
      <vt:lpstr>参考与下载</vt:lpstr>
      <vt:lpstr>PowerPoint 演示文稿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263-OA</dc:creator>
  <cp:lastModifiedBy>Microsoft Office User</cp:lastModifiedBy>
  <cp:revision>704</cp:revision>
  <dcterms:created xsi:type="dcterms:W3CDTF">2014-05-28T10:52:51Z</dcterms:created>
  <dcterms:modified xsi:type="dcterms:W3CDTF">2020-06-06T14:28:03Z</dcterms:modified>
</cp:coreProperties>
</file>