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56" r:id="rId2"/>
    <p:sldId id="329" r:id="rId3"/>
    <p:sldId id="335" r:id="rId4"/>
    <p:sldId id="358" r:id="rId5"/>
    <p:sldId id="347" r:id="rId6"/>
    <p:sldId id="348" r:id="rId7"/>
    <p:sldId id="344" r:id="rId8"/>
    <p:sldId id="339" r:id="rId9"/>
    <p:sldId id="340" r:id="rId10"/>
    <p:sldId id="336" r:id="rId11"/>
    <p:sldId id="337" r:id="rId12"/>
    <p:sldId id="338" r:id="rId13"/>
    <p:sldId id="341" r:id="rId14"/>
    <p:sldId id="342" r:id="rId15"/>
    <p:sldId id="343" r:id="rId16"/>
    <p:sldId id="345" r:id="rId17"/>
    <p:sldId id="346" r:id="rId18"/>
    <p:sldId id="363" r:id="rId19"/>
    <p:sldId id="366" r:id="rId20"/>
    <p:sldId id="367" r:id="rId21"/>
    <p:sldId id="362" r:id="rId22"/>
    <p:sldId id="359" r:id="rId23"/>
    <p:sldId id="365" r:id="rId24"/>
    <p:sldId id="364" r:id="rId25"/>
    <p:sldId id="360" r:id="rId26"/>
    <p:sldId id="350" r:id="rId27"/>
    <p:sldId id="351" r:id="rId28"/>
    <p:sldId id="352" r:id="rId29"/>
    <p:sldId id="355" r:id="rId30"/>
    <p:sldId id="354" r:id="rId31"/>
    <p:sldId id="357" r:id="rId32"/>
    <p:sldId id="353" r:id="rId33"/>
    <p:sldId id="349" r:id="rId3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575" autoAdjust="0"/>
    <p:restoredTop sz="94790" autoAdjust="0"/>
  </p:normalViewPr>
  <p:slideViewPr>
    <p:cSldViewPr>
      <p:cViewPr varScale="1">
        <p:scale>
          <a:sx n="113" d="100"/>
          <a:sy n="113" d="100"/>
        </p:scale>
        <p:origin x="1664" y="176"/>
      </p:cViewPr>
      <p:guideLst>
        <p:guide orient="horz" pos="1620"/>
        <p:guide pos="2880"/>
        <p:guide orient="horz"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8" d="100"/>
          <a:sy n="58" d="100"/>
        </p:scale>
        <p:origin x="2790" y="3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280FE6-A104-468D-880C-8FA3CB8840D3}" type="datetimeFigureOut">
              <a:rPr lang="zh-CN" altLang="en-US" smtClean="0"/>
              <a:pPr/>
              <a:t>2021/8/27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E0B4C4-6BCD-41CF-90F1-4A6B021515D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7872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1"/>
          <p:cNvSpPr>
            <a:spLocks noGrp="1"/>
          </p:cNvSpPr>
          <p:nvPr>
            <p:ph type="ctrTitle"/>
          </p:nvPr>
        </p:nvSpPr>
        <p:spPr>
          <a:xfrm>
            <a:off x="685800" y="4191005"/>
            <a:ext cx="7772400" cy="936104"/>
          </a:xfrm>
        </p:spPr>
        <p:txBody>
          <a:bodyPr anchor="t"/>
          <a:lstStyle>
            <a:lvl1pPr>
              <a:defRPr sz="4000" baseline="0">
                <a:solidFill>
                  <a:schemeClr val="tx2">
                    <a:lumMod val="50000"/>
                  </a:schemeClr>
                </a:solidFill>
                <a:latin typeface="+mj-lt"/>
                <a:ea typeface="微软雅黑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10" name="副标题 2"/>
          <p:cNvSpPr>
            <a:spLocks noGrp="1"/>
          </p:cNvSpPr>
          <p:nvPr>
            <p:ph type="subTitle" idx="1"/>
          </p:nvPr>
        </p:nvSpPr>
        <p:spPr>
          <a:xfrm>
            <a:off x="1371600" y="5238763"/>
            <a:ext cx="6400800" cy="697632"/>
          </a:xfrm>
        </p:spPr>
        <p:txBody>
          <a:bodyPr/>
          <a:lstStyle>
            <a:lvl1pPr marL="0" indent="0" algn="ctr">
              <a:buNone/>
              <a:defRPr sz="2400" baseline="0">
                <a:solidFill>
                  <a:schemeClr val="tx2">
                    <a:lumMod val="50000"/>
                  </a:schemeClr>
                </a:solidFill>
                <a:latin typeface="+mn-lt"/>
                <a:ea typeface="微软雅黑" pitchFamily="34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 dirty="0"/>
          </a:p>
        </p:txBody>
      </p:sp>
      <p:sp>
        <p:nvSpPr>
          <p:cNvPr id="1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24596" y="6371168"/>
            <a:ext cx="2133600" cy="48683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10C85B-E869-48BD-9352-BDEFAEF696E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12" name="日期占位符 10"/>
          <p:cNvSpPr txBox="1">
            <a:spLocks/>
          </p:cNvSpPr>
          <p:nvPr userDrawn="1"/>
        </p:nvSpPr>
        <p:spPr>
          <a:xfrm>
            <a:off x="500034" y="6371168"/>
            <a:ext cx="2133600" cy="486833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>
              <a:defRPr/>
            </a:pPr>
            <a:fld id="{63570F90-E112-419F-AA24-1FC9F63A8C6E}" type="datetime1">
              <a:rPr lang="zh-CN" altLang="en-US" sz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pPr>
                <a:defRPr/>
              </a:pPr>
              <a:t>2021/8/27</a:t>
            </a:fld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00034" y="548679"/>
            <a:ext cx="8158162" cy="353067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BEB32-F9B7-4A26-A503-E0A0BBE82DBD}" type="datetimeFigureOut">
              <a:rPr lang="zh-CN" altLang="en-US" smtClean="0"/>
              <a:pPr/>
              <a:t>2021/8/27</a:t>
            </a:fld>
            <a:endParaRPr lang="zh-CN" altLang="en-US"/>
          </a:p>
        </p:txBody>
      </p:sp>
      <p:sp>
        <p:nvSpPr>
          <p:cNvPr id="8" name="日期占位符 3"/>
          <p:cNvSpPr txBox="1">
            <a:spLocks/>
          </p:cNvSpPr>
          <p:nvPr userDrawn="1"/>
        </p:nvSpPr>
        <p:spPr>
          <a:xfrm>
            <a:off x="457200" y="6381772"/>
            <a:ext cx="2133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819263-9080-417D-9D75-C07215E993FF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2021/8/27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685800" y="3861049"/>
            <a:ext cx="7772400" cy="936104"/>
          </a:xfrm>
        </p:spPr>
        <p:txBody>
          <a:bodyPr anchor="t"/>
          <a:lstStyle>
            <a:lvl1pPr>
              <a:defRPr sz="400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9" name="副标题 2"/>
          <p:cNvSpPr>
            <a:spLocks noGrp="1"/>
          </p:cNvSpPr>
          <p:nvPr>
            <p:ph type="subTitle" idx="1"/>
          </p:nvPr>
        </p:nvSpPr>
        <p:spPr>
          <a:xfrm>
            <a:off x="1371600" y="4869160"/>
            <a:ext cx="6400800" cy="69763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 dirty="0"/>
          </a:p>
        </p:txBody>
      </p:sp>
      <p:sp>
        <p:nvSpPr>
          <p:cNvPr id="12" name="日期占位符 3"/>
          <p:cNvSpPr txBox="1">
            <a:spLocks/>
          </p:cNvSpPr>
          <p:nvPr userDrawn="1"/>
        </p:nvSpPr>
        <p:spPr>
          <a:xfrm>
            <a:off x="357158" y="6371168"/>
            <a:ext cx="2133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819263-9080-417D-9D75-C07215E993FF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2021/8/27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3158" y="6371168"/>
            <a:ext cx="2133600" cy="48683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10C85B-E869-48BD-9352-BDEFAEF696E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目录页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570"/>
            <a:ext cx="9144000" cy="6857431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785786" y="511242"/>
            <a:ext cx="15001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b="1" dirty="0">
                <a:solidFill>
                  <a:srgbClr val="FF0000"/>
                </a:solidFill>
              </a:rPr>
              <a:t>c</a:t>
            </a:r>
            <a:r>
              <a:rPr lang="en-US" sz="1600" b="1" dirty="0">
                <a:solidFill>
                  <a:srgbClr val="FF0000"/>
                </a:solidFill>
              </a:rPr>
              <a:t>ontents</a:t>
            </a:r>
          </a:p>
          <a:p>
            <a:pPr algn="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kern="12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+mn-cs"/>
              </a:rPr>
              <a:t>目录</a:t>
            </a:r>
            <a:endParaRPr lang="en-US" altLang="zh-CN" sz="3200" b="1" kern="1200" dirty="0">
              <a:solidFill>
                <a:srgbClr val="FF0000"/>
              </a:solidFill>
              <a:latin typeface="黑体" pitchFamily="49" charset="-122"/>
              <a:ea typeface="黑体" pitchFamily="49" charset="-122"/>
              <a:cs typeface="+mn-cs"/>
            </a:endParaRPr>
          </a:p>
        </p:txBody>
      </p:sp>
      <p:sp>
        <p:nvSpPr>
          <p:cNvPr id="9" name="内容占位符 2"/>
          <p:cNvSpPr>
            <a:spLocks noGrp="1"/>
          </p:cNvSpPr>
          <p:nvPr>
            <p:ph idx="1"/>
          </p:nvPr>
        </p:nvSpPr>
        <p:spPr>
          <a:xfrm>
            <a:off x="2786050" y="2000241"/>
            <a:ext cx="5760640" cy="637243"/>
          </a:xfr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buNone/>
              <a:defRPr lang="zh-CN" altLang="en-US" sz="2800" kern="1200" dirty="0" smtClean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  <a:lvl2pPr marL="0" indent="0" algn="l" rtl="0" fontAlgn="base">
              <a:spcBef>
                <a:spcPct val="0"/>
              </a:spcBef>
              <a:spcAft>
                <a:spcPct val="0"/>
              </a:spcAft>
              <a:buNone/>
              <a:defRPr lang="zh-CN" altLang="en-US" sz="1200" kern="1200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  <a:ea typeface="宋体" charset="-122"/>
                <a:cs typeface="+mn-cs"/>
              </a:defRPr>
            </a:lvl2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</p:txBody>
      </p:sp>
      <p:sp>
        <p:nvSpPr>
          <p:cNvPr id="10" name="内容占位符 2"/>
          <p:cNvSpPr>
            <a:spLocks noGrp="1"/>
          </p:cNvSpPr>
          <p:nvPr>
            <p:ph idx="13"/>
          </p:nvPr>
        </p:nvSpPr>
        <p:spPr>
          <a:xfrm>
            <a:off x="2786050" y="3071812"/>
            <a:ext cx="5760640" cy="669795"/>
          </a:xfr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buNone/>
              <a:defRPr lang="zh-CN" altLang="en-US" sz="2800" kern="1200" dirty="0" smtClean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buNone/>
              <a:defRPr lang="zh-CN" altLang="en-US" sz="1200" kern="1200" dirty="0">
                <a:solidFill>
                  <a:schemeClr val="tx2">
                    <a:lumMod val="50000"/>
                  </a:schemeClr>
                </a:solidFill>
                <a:latin typeface="Calibri" pitchFamily="34" charset="0"/>
                <a:ea typeface="宋体" charset="-122"/>
                <a:cs typeface="+mn-cs"/>
              </a:defRPr>
            </a:lvl2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</p:txBody>
      </p:sp>
      <p:sp>
        <p:nvSpPr>
          <p:cNvPr id="11" name="内容占位符 2"/>
          <p:cNvSpPr>
            <a:spLocks noGrp="1"/>
          </p:cNvSpPr>
          <p:nvPr>
            <p:ph idx="14"/>
          </p:nvPr>
        </p:nvSpPr>
        <p:spPr>
          <a:xfrm>
            <a:off x="2786050" y="4214819"/>
            <a:ext cx="5760640" cy="630909"/>
          </a:xfr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buNone/>
              <a:defRPr lang="zh-CN" altLang="en-US" sz="2800" kern="1200" dirty="0" smtClean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buNone/>
              <a:defRPr lang="zh-CN" altLang="en-US" sz="1200" kern="1200" dirty="0">
                <a:solidFill>
                  <a:schemeClr val="tx2">
                    <a:lumMod val="50000"/>
                  </a:schemeClr>
                </a:solidFill>
                <a:latin typeface="Calibri" pitchFamily="34" charset="0"/>
                <a:ea typeface="宋体" charset="-122"/>
                <a:cs typeface="+mn-cs"/>
              </a:defRPr>
            </a:lvl2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</p:txBody>
      </p:sp>
      <p:sp>
        <p:nvSpPr>
          <p:cNvPr id="12" name="内容占位符 2"/>
          <p:cNvSpPr>
            <a:spLocks noGrp="1"/>
          </p:cNvSpPr>
          <p:nvPr>
            <p:ph idx="15"/>
          </p:nvPr>
        </p:nvSpPr>
        <p:spPr>
          <a:xfrm>
            <a:off x="2786050" y="5286388"/>
            <a:ext cx="5760640" cy="663461"/>
          </a:xfr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buNone/>
              <a:defRPr lang="zh-CN" altLang="en-US" sz="2800" kern="1200" dirty="0" smtClean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buNone/>
              <a:defRPr lang="zh-CN" altLang="en-US" sz="1200" kern="1200" dirty="0">
                <a:solidFill>
                  <a:schemeClr val="tx2">
                    <a:lumMod val="50000"/>
                  </a:schemeClr>
                </a:solidFill>
                <a:latin typeface="Calibri" pitchFamily="34" charset="0"/>
                <a:ea typeface="宋体" charset="-122"/>
                <a:cs typeface="+mn-cs"/>
              </a:defRPr>
            </a:lvl2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</p:txBody>
      </p:sp>
      <p:sp>
        <p:nvSpPr>
          <p:cNvPr id="15" name="日期占位符 3"/>
          <p:cNvSpPr txBox="1">
            <a:spLocks/>
          </p:cNvSpPr>
          <p:nvPr userDrawn="1"/>
        </p:nvSpPr>
        <p:spPr>
          <a:xfrm>
            <a:off x="609600" y="6381772"/>
            <a:ext cx="2133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819263-9080-417D-9D75-C07215E993FF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2021/8/27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灯片编号占位符 5"/>
          <p:cNvSpPr txBox="1">
            <a:spLocks/>
          </p:cNvSpPr>
          <p:nvPr userDrawn="1"/>
        </p:nvSpPr>
        <p:spPr>
          <a:xfrm>
            <a:off x="6705600" y="6381772"/>
            <a:ext cx="2133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10C85B-E869-48BD-9352-BDEFAEF696E4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目录页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285"/>
            <a:ext cx="9144000" cy="6857431"/>
          </a:xfrm>
          <a:prstGeom prst="rect">
            <a:avLst/>
          </a:prstGeom>
        </p:spPr>
      </p:pic>
      <p:sp>
        <p:nvSpPr>
          <p:cNvPr id="18" name="内容占位符 2"/>
          <p:cNvSpPr>
            <a:spLocks noGrp="1"/>
          </p:cNvSpPr>
          <p:nvPr>
            <p:ph idx="1"/>
          </p:nvPr>
        </p:nvSpPr>
        <p:spPr>
          <a:xfrm>
            <a:off x="2786050" y="1991121"/>
            <a:ext cx="5760640" cy="944908"/>
          </a:xfr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 lang="zh-CN" altLang="en-US" sz="2800" kern="1200" dirty="0" smtClean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buNone/>
              <a:defRPr lang="zh-CN" altLang="en-US" sz="1200" kern="1200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  <a:ea typeface="宋体" charset="-122"/>
                <a:cs typeface="+mn-cs"/>
              </a:defRPr>
            </a:lvl2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</p:txBody>
      </p:sp>
      <p:sp>
        <p:nvSpPr>
          <p:cNvPr id="19" name="内容占位符 2"/>
          <p:cNvSpPr>
            <a:spLocks noGrp="1"/>
          </p:cNvSpPr>
          <p:nvPr>
            <p:ph idx="13"/>
          </p:nvPr>
        </p:nvSpPr>
        <p:spPr>
          <a:xfrm>
            <a:off x="2786050" y="3134128"/>
            <a:ext cx="5760640" cy="893059"/>
          </a:xfr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 lang="zh-CN" altLang="en-US" sz="2800" kern="1200" dirty="0" smtClean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buNone/>
              <a:defRPr lang="zh-CN" altLang="en-US" sz="1200" kern="1200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  <a:ea typeface="宋体" charset="-122"/>
                <a:cs typeface="+mn-cs"/>
              </a:defRPr>
            </a:lvl2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</p:txBody>
      </p:sp>
      <p:sp>
        <p:nvSpPr>
          <p:cNvPr id="20" name="内容占位符 2"/>
          <p:cNvSpPr>
            <a:spLocks noGrp="1"/>
          </p:cNvSpPr>
          <p:nvPr>
            <p:ph idx="14"/>
          </p:nvPr>
        </p:nvSpPr>
        <p:spPr>
          <a:xfrm>
            <a:off x="2786050" y="4181886"/>
            <a:ext cx="5760640" cy="936463"/>
          </a:xfr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 lang="zh-CN" altLang="en-US" sz="2800" kern="1200" dirty="0" smtClean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buNone/>
              <a:defRPr lang="zh-CN" altLang="en-US" sz="1200" kern="1200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  <a:ea typeface="宋体" charset="-122"/>
                <a:cs typeface="+mn-cs"/>
              </a:defRPr>
            </a:lvl2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</p:txBody>
      </p:sp>
      <p:sp>
        <p:nvSpPr>
          <p:cNvPr id="21" name="内容占位符 2"/>
          <p:cNvSpPr>
            <a:spLocks noGrp="1"/>
          </p:cNvSpPr>
          <p:nvPr>
            <p:ph idx="15"/>
          </p:nvPr>
        </p:nvSpPr>
        <p:spPr>
          <a:xfrm>
            <a:off x="2786050" y="5229643"/>
            <a:ext cx="5760640" cy="1152128"/>
          </a:xfr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 lang="zh-CN" altLang="en-US" sz="2800" kern="1200" dirty="0" smtClean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buNone/>
              <a:defRPr lang="zh-CN" altLang="en-US" sz="1200" kern="1200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  <a:ea typeface="宋体" charset="-122"/>
                <a:cs typeface="+mn-cs"/>
              </a:defRPr>
            </a:lvl2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</p:txBody>
      </p:sp>
      <p:sp>
        <p:nvSpPr>
          <p:cNvPr id="25" name="日期占位符 3"/>
          <p:cNvSpPr txBox="1">
            <a:spLocks/>
          </p:cNvSpPr>
          <p:nvPr userDrawn="1"/>
        </p:nvSpPr>
        <p:spPr>
          <a:xfrm>
            <a:off x="609600" y="6381772"/>
            <a:ext cx="2133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819263-9080-417D-9D75-C07215E993FF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2021/8/27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6" name="灯片编号占位符 5"/>
          <p:cNvSpPr txBox="1">
            <a:spLocks/>
          </p:cNvSpPr>
          <p:nvPr userDrawn="1"/>
        </p:nvSpPr>
        <p:spPr>
          <a:xfrm>
            <a:off x="6705600" y="6381772"/>
            <a:ext cx="2133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10C85B-E869-48BD-9352-BDEFAEF696E4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785786" y="511242"/>
            <a:ext cx="15001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b="1" dirty="0">
                <a:solidFill>
                  <a:srgbClr val="FF0000"/>
                </a:solidFill>
              </a:rPr>
              <a:t>c</a:t>
            </a:r>
            <a:r>
              <a:rPr lang="en-US" sz="1600" b="1" dirty="0">
                <a:solidFill>
                  <a:srgbClr val="FF0000"/>
                </a:solidFill>
              </a:rPr>
              <a:t>ontents</a:t>
            </a:r>
          </a:p>
          <a:p>
            <a:pPr algn="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kern="12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+mn-cs"/>
              </a:rPr>
              <a:t>目录</a:t>
            </a:r>
            <a:endParaRPr lang="en-US" altLang="zh-CN" sz="3200" b="1" kern="1200" dirty="0">
              <a:solidFill>
                <a:srgbClr val="FF0000"/>
              </a:solidFill>
              <a:latin typeface="黑体" pitchFamily="49" charset="-122"/>
              <a:ea typeface="黑体" pitchFamily="49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ppt模板0422-3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285"/>
            <a:ext cx="9144000" cy="6857431"/>
          </a:xfrm>
          <a:prstGeom prst="rect">
            <a:avLst/>
          </a:prstGeom>
        </p:spPr>
      </p:pic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BEB32-F9B7-4A26-A503-E0A0BBE82DBD}" type="datetimeFigureOut">
              <a:rPr lang="zh-CN" altLang="en-US" smtClean="0"/>
              <a:pPr/>
              <a:t>2021/8/27</a:t>
            </a:fld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65090-4BB1-4A02-9FC4-284B2E8ADF67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1" name="文本占位符 2"/>
          <p:cNvSpPr>
            <a:spLocks noGrp="1"/>
          </p:cNvSpPr>
          <p:nvPr>
            <p:ph type="body" idx="1"/>
          </p:nvPr>
        </p:nvSpPr>
        <p:spPr>
          <a:xfrm>
            <a:off x="2214546" y="3524251"/>
            <a:ext cx="5357850" cy="1063951"/>
          </a:xfrm>
        </p:spPr>
        <p:txBody>
          <a:bodyPr anchor="t"/>
          <a:lstStyle>
            <a:lvl1pPr marL="0" indent="0" algn="l" rtl="0" fontAlgn="base">
              <a:spcBef>
                <a:spcPct val="0"/>
              </a:spcBef>
              <a:spcAft>
                <a:spcPct val="0"/>
              </a:spcAft>
              <a:buNone/>
              <a:defRPr lang="zh-CN" altLang="en-US" sz="4000" kern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2" name="日期占位符 3"/>
          <p:cNvSpPr txBox="1">
            <a:spLocks/>
          </p:cNvSpPr>
          <p:nvPr userDrawn="1"/>
        </p:nvSpPr>
        <p:spPr>
          <a:xfrm>
            <a:off x="457200" y="6381772"/>
            <a:ext cx="2133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819263-9080-417D-9D75-C07215E993FF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2021/8/27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灯片编号占位符 5"/>
          <p:cNvSpPr txBox="1">
            <a:spLocks/>
          </p:cNvSpPr>
          <p:nvPr userDrawn="1"/>
        </p:nvSpPr>
        <p:spPr>
          <a:xfrm>
            <a:off x="6553200" y="6381772"/>
            <a:ext cx="2133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10C85B-E869-48BD-9352-BDEFAEF696E4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ppt模板0422-3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285"/>
            <a:ext cx="9144000" cy="6857431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BEB32-F9B7-4A26-A503-E0A0BBE82DBD}" type="datetimeFigureOut">
              <a:rPr lang="zh-CN" altLang="en-US" smtClean="0"/>
              <a:pPr/>
              <a:t>2021/8/27</a:t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65090-4BB1-4A02-9FC4-284B2E8ADF67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文本占位符 2"/>
          <p:cNvSpPr>
            <a:spLocks noGrp="1"/>
          </p:cNvSpPr>
          <p:nvPr>
            <p:ph type="body" idx="1"/>
          </p:nvPr>
        </p:nvSpPr>
        <p:spPr>
          <a:xfrm>
            <a:off x="2143108" y="3524251"/>
            <a:ext cx="5429288" cy="1063951"/>
          </a:xfrm>
        </p:spPr>
        <p:txBody>
          <a:bodyPr anchor="t"/>
          <a:lstStyle>
            <a:lvl1pPr marL="0" indent="0" algn="l" rtl="0" fontAlgn="base">
              <a:spcBef>
                <a:spcPct val="0"/>
              </a:spcBef>
              <a:spcAft>
                <a:spcPct val="0"/>
              </a:spcAft>
              <a:buNone/>
              <a:defRPr lang="zh-CN" altLang="en-US" sz="4000" kern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8" name="日期占位符 3"/>
          <p:cNvSpPr txBox="1">
            <a:spLocks/>
          </p:cNvSpPr>
          <p:nvPr userDrawn="1"/>
        </p:nvSpPr>
        <p:spPr>
          <a:xfrm>
            <a:off x="457200" y="6381772"/>
            <a:ext cx="2133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819263-9080-417D-9D75-C07215E993FF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2021/8/27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5"/>
          <p:cNvSpPr txBox="1">
            <a:spLocks/>
          </p:cNvSpPr>
          <p:nvPr userDrawn="1"/>
        </p:nvSpPr>
        <p:spPr>
          <a:xfrm>
            <a:off x="6553200" y="6381772"/>
            <a:ext cx="2133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10C85B-E869-48BD-9352-BDEFAEF696E4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BEB32-F9B7-4A26-A503-E0A0BBE82DBD}" type="datetimeFigureOut">
              <a:rPr lang="zh-CN" altLang="en-US" smtClean="0"/>
              <a:pPr/>
              <a:t>2021/8/27</a:t>
            </a:fld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65090-4BB1-4A02-9FC4-284B2E8ADF67}" type="slidenum">
              <a:rPr lang="zh-CN" altLang="en-US" smtClean="0"/>
              <a:pPr/>
              <a:t>‹#›</a:t>
            </a:fld>
            <a:endParaRPr lang="zh-CN" altLang="en-US"/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450000" y="855117"/>
            <a:ext cx="8244000" cy="2116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标题 1"/>
          <p:cNvSpPr>
            <a:spLocks noGrp="1"/>
          </p:cNvSpPr>
          <p:nvPr>
            <p:ph type="title"/>
          </p:nvPr>
        </p:nvSpPr>
        <p:spPr>
          <a:xfrm>
            <a:off x="457201" y="186267"/>
            <a:ext cx="7067128" cy="641317"/>
          </a:xfrm>
        </p:spPr>
        <p:txBody>
          <a:bodyPr lIns="0" tIns="0" rIns="0" bIns="0" anchor="t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lang="zh-CN" altLang="en-US" sz="2400" kern="1200" dirty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15" name="内容占位符 2"/>
          <p:cNvSpPr>
            <a:spLocks noGrp="1"/>
          </p:cNvSpPr>
          <p:nvPr>
            <p:ph idx="1"/>
          </p:nvPr>
        </p:nvSpPr>
        <p:spPr>
          <a:xfrm>
            <a:off x="428596" y="1047733"/>
            <a:ext cx="8229600" cy="5143536"/>
          </a:xfrm>
        </p:spPr>
        <p:txBody>
          <a:bodyPr/>
          <a:lstStyle>
            <a:lvl1pPr>
              <a:defRPr sz="2000" b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>
              <a:defRPr sz="1800" b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2pPr>
            <a:lvl3pPr>
              <a:defRPr sz="1600" b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3pPr>
            <a:lvl4pPr>
              <a:defRPr sz="1400" b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4pPr>
            <a:lvl5pPr>
              <a:defRPr sz="1400" b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16" name="日期占位符 3"/>
          <p:cNvSpPr txBox="1">
            <a:spLocks/>
          </p:cNvSpPr>
          <p:nvPr userDrawn="1"/>
        </p:nvSpPr>
        <p:spPr>
          <a:xfrm>
            <a:off x="457200" y="6381772"/>
            <a:ext cx="2133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819263-9080-417D-9D75-C07215E993FF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2021/8/27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灯片编号占位符 5"/>
          <p:cNvSpPr txBox="1">
            <a:spLocks/>
          </p:cNvSpPr>
          <p:nvPr userDrawn="1"/>
        </p:nvSpPr>
        <p:spPr>
          <a:xfrm>
            <a:off x="6553200" y="6381772"/>
            <a:ext cx="2133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10C85B-E869-48BD-9352-BDEFAEF696E4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BEB32-F9B7-4A26-A503-E0A0BBE82DBD}" type="datetimeFigureOut">
              <a:rPr lang="zh-CN" altLang="en-US" smtClean="0"/>
              <a:pPr/>
              <a:t>2021/8/27</a:t>
            </a:fld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65090-4BB1-4A02-9FC4-284B2E8ADF67}" type="slidenum">
              <a:rPr lang="zh-CN" altLang="en-US" smtClean="0"/>
              <a:pPr/>
              <a:t>‹#›</a:t>
            </a:fld>
            <a:endParaRPr lang="zh-CN" altLang="en-US"/>
          </a:p>
        </p:txBody>
      </p:sp>
      <p:cxnSp>
        <p:nvCxnSpPr>
          <p:cNvPr id="9" name="直接连接符 8"/>
          <p:cNvCxnSpPr/>
          <p:nvPr userDrawn="1"/>
        </p:nvCxnSpPr>
        <p:spPr>
          <a:xfrm>
            <a:off x="450000" y="855117"/>
            <a:ext cx="8244000" cy="2116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标题 1"/>
          <p:cNvSpPr>
            <a:spLocks noGrp="1"/>
          </p:cNvSpPr>
          <p:nvPr>
            <p:ph type="title"/>
          </p:nvPr>
        </p:nvSpPr>
        <p:spPr>
          <a:xfrm>
            <a:off x="457201" y="186267"/>
            <a:ext cx="7067128" cy="641317"/>
          </a:xfrm>
        </p:spPr>
        <p:txBody>
          <a:bodyPr lIns="0" tIns="0" rIns="0" bIns="0" anchor="t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lang="zh-CN" altLang="en-US" sz="2400" kern="1200" dirty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11" name="日期占位符 3"/>
          <p:cNvSpPr txBox="1">
            <a:spLocks/>
          </p:cNvSpPr>
          <p:nvPr userDrawn="1"/>
        </p:nvSpPr>
        <p:spPr>
          <a:xfrm>
            <a:off x="457200" y="6381772"/>
            <a:ext cx="2133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819263-9080-417D-9D75-C07215E993FF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2021/8/27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5"/>
          <p:cNvSpPr txBox="1">
            <a:spLocks/>
          </p:cNvSpPr>
          <p:nvPr userDrawn="1"/>
        </p:nvSpPr>
        <p:spPr>
          <a:xfrm>
            <a:off x="6553200" y="6381772"/>
            <a:ext cx="2133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10C85B-E869-48BD-9352-BDEFAEF696E4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5BEB32-F9B7-4A26-A503-E0A0BBE82DBD}" type="datetimeFigureOut">
              <a:rPr lang="zh-CN" altLang="en-US" smtClean="0"/>
              <a:pPr/>
              <a:t>2021/8/27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465090-4BB1-4A02-9FC4-284B2E8ADF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9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acl-dev/acl/tree/master/lib_acl_cpp/include/acl_cpp/redis" TargetMode="Externa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redisdoc.com/&#65292;http:/redis.cn/" TargetMode="External"/><Relationship Id="rId7" Type="http://schemas.openxmlformats.org/officeDocument/2006/relationships/hyperlink" Target="https://blog.csdn.net/zsxxsz/category_8736931.html?spm=1001.2014.3001.5482" TargetMode="External"/><Relationship Id="rId2" Type="http://schemas.openxmlformats.org/officeDocument/2006/relationships/hyperlink" Target="http://redis.io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github.com/acl-dev/acl/tree/master/app/redis_tools/redis_builder" TargetMode="External"/><Relationship Id="rId5" Type="http://schemas.openxmlformats.org/officeDocument/2006/relationships/hyperlink" Target="https://github.com/acl-dev/acl/tree/master/lib_acl_cpp/samples/redis" TargetMode="External"/><Relationship Id="rId4" Type="http://schemas.openxmlformats.org/officeDocument/2006/relationships/hyperlink" Target="https://github.com/xetorthio/jedis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3568" y="4725144"/>
            <a:ext cx="7772400" cy="857255"/>
          </a:xfrm>
        </p:spPr>
        <p:txBody>
          <a:bodyPr>
            <a:normAutofit/>
          </a:bodyPr>
          <a:lstStyle/>
          <a:p>
            <a:r>
              <a:rPr lang="zh-CN" altLang="en-US" dirty="0"/>
              <a:t>集群 </a:t>
            </a:r>
            <a:r>
              <a:rPr lang="en-US" altLang="zh-CN" dirty="0"/>
              <a:t>Redis </a:t>
            </a:r>
            <a:r>
              <a:rPr lang="zh-CN" altLang="en-US" dirty="0"/>
              <a:t>使用实践</a:t>
            </a:r>
          </a:p>
        </p:txBody>
      </p:sp>
      <p:sp>
        <p:nvSpPr>
          <p:cNvPr id="7" name="日期占位符 10"/>
          <p:cNvSpPr txBox="1">
            <a:spLocks/>
          </p:cNvSpPr>
          <p:nvPr/>
        </p:nvSpPr>
        <p:spPr>
          <a:xfrm>
            <a:off x="500034" y="6371168"/>
            <a:ext cx="2133600" cy="486833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>
              <a:defRPr/>
            </a:pPr>
            <a:fld id="{63570F90-E112-419F-AA24-1FC9F63A8C6E}" type="datetime1">
              <a:rPr lang="zh-CN" altLang="en-US" sz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pPr>
                <a:defRPr/>
              </a:pPr>
              <a:t>2021/8/27</a:t>
            </a:fld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分区性（数据分布模型）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8596" y="1047733"/>
            <a:ext cx="8229600" cy="1589179"/>
          </a:xfrm>
        </p:spPr>
        <p:txBody>
          <a:bodyPr>
            <a:normAutofit lnSpcReduction="10000"/>
          </a:bodyPr>
          <a:lstStyle/>
          <a:p>
            <a:r>
              <a:rPr lang="zh-CN" altLang="en-US" sz="1600" b="1" dirty="0"/>
              <a:t>哈希槽存储方式：</a:t>
            </a:r>
            <a:r>
              <a:rPr lang="zh-CN" altLang="en-US" sz="1600" dirty="0"/>
              <a:t>键空间被分割为 </a:t>
            </a:r>
            <a:r>
              <a:rPr lang="en-US" altLang="zh-CN" sz="1600" dirty="0"/>
              <a:t>16384 </a:t>
            </a:r>
            <a:r>
              <a:rPr lang="zh-CN" altLang="en-US" sz="1600" dirty="0"/>
              <a:t>个槽</a:t>
            </a:r>
            <a:r>
              <a:rPr lang="en-US" altLang="zh-CN" sz="1600" dirty="0"/>
              <a:t>(slot)</a:t>
            </a:r>
            <a:r>
              <a:rPr lang="zh-CN" altLang="en-US" sz="1600" dirty="0"/>
              <a:t>（集群理论上最大支持 </a:t>
            </a:r>
            <a:r>
              <a:rPr lang="en-US" altLang="zh-CN" sz="1600" dirty="0"/>
              <a:t>16384</a:t>
            </a:r>
            <a:r>
              <a:rPr lang="zh-CN" altLang="en-US" sz="1600" dirty="0"/>
              <a:t>个节点，官方建议最大</a:t>
            </a:r>
            <a:r>
              <a:rPr lang="en-US" altLang="zh-CN" sz="1600" dirty="0"/>
              <a:t>1000</a:t>
            </a:r>
            <a:r>
              <a:rPr lang="zh-CN" altLang="en-US" sz="1600" dirty="0"/>
              <a:t>个节点），集群中的每个节点在创建时被指定哈希槽区间（每个节点可以有多个不连续的区间，每个</a:t>
            </a:r>
            <a:r>
              <a:rPr lang="en-US" altLang="zh-CN" sz="1600" dirty="0"/>
              <a:t>slot</a:t>
            </a:r>
            <a:r>
              <a:rPr lang="zh-CN" altLang="en-US" sz="1600" dirty="0"/>
              <a:t>只能归属于一个主节点），所有数据的存储位置由其键值所在的哈希槽决定。</a:t>
            </a:r>
            <a:endParaRPr lang="en-US" altLang="zh-CN" sz="1600" dirty="0"/>
          </a:p>
          <a:p>
            <a:endParaRPr lang="en-US" altLang="zh-CN" sz="1600" dirty="0"/>
          </a:p>
          <a:p>
            <a:r>
              <a:rPr lang="zh-CN" altLang="en-US" sz="1800" b="1" dirty="0"/>
              <a:t>哈希槽计算公式：</a:t>
            </a:r>
            <a:r>
              <a:rPr lang="en-US" altLang="zh-CN" sz="1600" dirty="0"/>
              <a:t>slot=crc16(key) % 16384</a:t>
            </a:r>
          </a:p>
          <a:p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827584" y="2857061"/>
            <a:ext cx="7416824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/>
              <a:t>master</a:t>
            </a:r>
            <a:r>
              <a:rPr lang="en-US" altLang="zh-CN" sz="1400" dirty="0"/>
              <a:t> , id: 0d0bd116015b6236f2ae6f2dc9e1d213672a35a5, </a:t>
            </a:r>
            <a:r>
              <a:rPr lang="zh-CN" altLang="en-US" sz="1400" dirty="0"/>
              <a:t> </a:t>
            </a:r>
            <a:r>
              <a:rPr lang="en-US" altLang="zh-CN" sz="1400" dirty="0" err="1"/>
              <a:t>addr</a:t>
            </a:r>
            <a:r>
              <a:rPr lang="en-US" altLang="zh-CN" sz="1400" dirty="0"/>
              <a:t>: 192.168.188.173:9003</a:t>
            </a:r>
          </a:p>
          <a:p>
            <a:r>
              <a:rPr lang="en-US" altLang="zh-CN" sz="1400" b="1" dirty="0">
                <a:solidFill>
                  <a:schemeClr val="accent1"/>
                </a:solidFill>
              </a:rPr>
              <a:t>slots range: 5962-10922</a:t>
            </a:r>
          </a:p>
          <a:p>
            <a:r>
              <a:rPr lang="en-US" altLang="zh-CN" sz="1400" dirty="0"/>
              <a:t>slave, id: 8a59df1c367d967ff6d717040b80252a742a15eb, </a:t>
            </a:r>
            <a:r>
              <a:rPr lang="en-US" altLang="zh-CN" sz="1400" dirty="0" err="1"/>
              <a:t>addr</a:t>
            </a:r>
            <a:r>
              <a:rPr lang="en-US" altLang="zh-CN" sz="1400" dirty="0"/>
              <a:t>: 192.168.188.173:9005</a:t>
            </a:r>
          </a:p>
          <a:p>
            <a:r>
              <a:rPr lang="en-US" altLang="zh-CN" sz="1400" dirty="0"/>
              <a:t>slave, id: 6811f3ff24448259b07e6fbf85055e91121e15a8,  </a:t>
            </a:r>
            <a:r>
              <a:rPr lang="en-US" altLang="zh-CN" sz="1400" dirty="0" err="1"/>
              <a:t>addr</a:t>
            </a:r>
            <a:r>
              <a:rPr lang="en-US" altLang="zh-CN" sz="1400" dirty="0"/>
              <a:t>: 192.168.188.173:9004</a:t>
            </a:r>
          </a:p>
          <a:p>
            <a:r>
              <a:rPr lang="en-US" altLang="zh-CN" sz="1400" dirty="0"/>
              <a:t>---------------------------------------</a:t>
            </a:r>
          </a:p>
          <a:p>
            <a:r>
              <a:rPr lang="en-US" altLang="zh-CN" sz="1400" b="1" dirty="0"/>
              <a:t>master</a:t>
            </a:r>
            <a:r>
              <a:rPr lang="en-US" altLang="zh-CN" sz="1400" dirty="0"/>
              <a:t>, id: 3ee17e9d9e1b444fc2e03f649774bd8f9dc4a573,  </a:t>
            </a:r>
            <a:r>
              <a:rPr lang="en-US" altLang="zh-CN" sz="1400" dirty="0" err="1"/>
              <a:t>addr</a:t>
            </a:r>
            <a:r>
              <a:rPr lang="en-US" altLang="zh-CN" sz="1400" dirty="0"/>
              <a:t>: 192.168.188.173:9006</a:t>
            </a:r>
          </a:p>
          <a:p>
            <a:r>
              <a:rPr lang="en-US" altLang="zh-CN" sz="1400" b="1" dirty="0">
                <a:solidFill>
                  <a:schemeClr val="accent1"/>
                </a:solidFill>
              </a:rPr>
              <a:t>slots range: 11423-16383</a:t>
            </a:r>
          </a:p>
          <a:p>
            <a:r>
              <a:rPr lang="en-US" altLang="zh-CN" sz="1400" dirty="0"/>
              <a:t>slave, id: 8ad5ed19800bb5d24fb17125bc34b88e847b8790, </a:t>
            </a:r>
            <a:r>
              <a:rPr lang="en-US" altLang="zh-CN" sz="1400" dirty="0" err="1"/>
              <a:t>addr</a:t>
            </a:r>
            <a:r>
              <a:rPr lang="en-US" altLang="zh-CN" sz="1400" dirty="0"/>
              <a:t>: 192.168.188.173:9007</a:t>
            </a:r>
          </a:p>
          <a:p>
            <a:r>
              <a:rPr lang="en-US" altLang="zh-CN" sz="1400" dirty="0"/>
              <a:t>slave, id: 0640093b88afa81f4f4f1a018a774cda852e512d,  </a:t>
            </a:r>
            <a:r>
              <a:rPr lang="en-US" altLang="zh-CN" sz="1400" dirty="0" err="1"/>
              <a:t>addr</a:t>
            </a:r>
            <a:r>
              <a:rPr lang="en-US" altLang="zh-CN" sz="1400" dirty="0"/>
              <a:t>: 192.168.188.173:9008</a:t>
            </a:r>
          </a:p>
          <a:p>
            <a:r>
              <a:rPr lang="en-US" altLang="zh-CN" sz="1400" dirty="0"/>
              <a:t>---------------------------------------</a:t>
            </a:r>
          </a:p>
          <a:p>
            <a:r>
              <a:rPr lang="en-US" altLang="zh-CN" sz="1400" b="1" dirty="0"/>
              <a:t>master</a:t>
            </a:r>
            <a:r>
              <a:rPr lang="en-US" altLang="zh-CN" sz="1400" dirty="0"/>
              <a:t>, id: 555a3845674720d15d1b8cd752180908eabecdfd,  </a:t>
            </a:r>
            <a:r>
              <a:rPr lang="en-US" altLang="zh-CN" sz="1400" dirty="0" err="1"/>
              <a:t>addr</a:t>
            </a:r>
            <a:r>
              <a:rPr lang="en-US" altLang="zh-CN" sz="1400" dirty="0"/>
              <a:t>: 192.168.188.173:9001</a:t>
            </a:r>
          </a:p>
          <a:p>
            <a:r>
              <a:rPr lang="en-US" altLang="zh-CN" sz="1400" b="1" dirty="0">
                <a:solidFill>
                  <a:schemeClr val="accent1"/>
                </a:solidFill>
              </a:rPr>
              <a:t>slots range: 0-5461</a:t>
            </a:r>
          </a:p>
          <a:p>
            <a:r>
              <a:rPr lang="en-US" altLang="zh-CN" sz="1400" b="1" dirty="0">
                <a:solidFill>
                  <a:schemeClr val="accent1"/>
                </a:solidFill>
              </a:rPr>
              <a:t>slots range: 10923-11422</a:t>
            </a:r>
          </a:p>
          <a:p>
            <a:r>
              <a:rPr lang="en-US" altLang="zh-CN" sz="1400" dirty="0"/>
              <a:t>slave, id: 72df91ccfeeae14bd6cbe85ace95ae631c3566de, </a:t>
            </a:r>
            <a:r>
              <a:rPr lang="en-US" altLang="zh-CN" sz="1400" dirty="0" err="1"/>
              <a:t>addr</a:t>
            </a:r>
            <a:r>
              <a:rPr lang="en-US" altLang="zh-CN" sz="1400" dirty="0"/>
              <a:t>: 192.168.188.173:9002</a:t>
            </a:r>
          </a:p>
          <a:p>
            <a:r>
              <a:rPr lang="en-US" altLang="zh-CN" sz="1400" dirty="0"/>
              <a:t>slave, id: a9a745045f988ba07cb89450c7185f2498f0d7f7,  </a:t>
            </a:r>
            <a:r>
              <a:rPr lang="en-US" altLang="zh-CN" sz="1400" dirty="0" err="1"/>
              <a:t>addr</a:t>
            </a:r>
            <a:r>
              <a:rPr lang="en-US" altLang="zh-CN" sz="1400" dirty="0"/>
              <a:t>: 192.168.188.173:9000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0801407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数据访问方式</a:t>
            </a:r>
            <a:r>
              <a:rPr lang="en-US" altLang="zh-CN" dirty="0"/>
              <a:t>—</a:t>
            </a:r>
            <a:r>
              <a:rPr lang="zh-CN" altLang="en-US" dirty="0"/>
              <a:t>持久性重定向机制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5536" y="980728"/>
            <a:ext cx="8229600" cy="1301147"/>
          </a:xfrm>
        </p:spPr>
        <p:txBody>
          <a:bodyPr>
            <a:normAutofit/>
          </a:bodyPr>
          <a:lstStyle/>
          <a:p>
            <a:r>
              <a:rPr lang="en-US" altLang="zh-CN" sz="1800" b="1" dirty="0"/>
              <a:t>MOVED </a:t>
            </a:r>
            <a:r>
              <a:rPr lang="zh-CN" altLang="en-US" sz="1800" b="1" dirty="0"/>
              <a:t>指令</a:t>
            </a:r>
            <a:r>
              <a:rPr lang="en-US" altLang="zh-CN" sz="1800" b="1" dirty="0"/>
              <a:t>:  </a:t>
            </a:r>
            <a:r>
              <a:rPr lang="en-US" altLang="zh-CN" sz="1600" b="1" dirty="0"/>
              <a:t>-MOVED slot </a:t>
            </a:r>
            <a:r>
              <a:rPr lang="en-US" altLang="zh-CN" sz="1600" b="1" dirty="0" err="1"/>
              <a:t>ip:port</a:t>
            </a:r>
            <a:endParaRPr lang="en-US" altLang="zh-CN" sz="1600" b="1" dirty="0"/>
          </a:p>
          <a:p>
            <a:r>
              <a:rPr lang="zh-CN" altLang="en-US" sz="1600" dirty="0"/>
              <a:t>当某个键所属的哈希槽属于其它节点时，该指令指定目标地址；</a:t>
            </a:r>
            <a:endParaRPr lang="en-US" altLang="zh-CN" sz="1600" dirty="0"/>
          </a:p>
          <a:p>
            <a:r>
              <a:rPr lang="zh-CN" altLang="en-US" sz="1600" dirty="0"/>
              <a:t>该重定向指令为持久性的，客户端可缓存哈希槽与目标地址的映射关系，以提高存取效率。</a:t>
            </a:r>
            <a:endParaRPr lang="en-US" altLang="zh-CN" sz="16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2435018"/>
            <a:ext cx="6480720" cy="3226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02828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数据访问方式</a:t>
            </a:r>
            <a:r>
              <a:rPr lang="en-US" altLang="zh-CN" dirty="0"/>
              <a:t>—</a:t>
            </a:r>
            <a:r>
              <a:rPr lang="zh-CN" altLang="en-US" dirty="0"/>
              <a:t>临时性重定向机制</a:t>
            </a:r>
          </a:p>
        </p:txBody>
      </p:sp>
      <p:sp>
        <p:nvSpPr>
          <p:cNvPr id="6" name="内容占位符 2"/>
          <p:cNvSpPr txBox="1">
            <a:spLocks/>
          </p:cNvSpPr>
          <p:nvPr/>
        </p:nvSpPr>
        <p:spPr>
          <a:xfrm>
            <a:off x="395536" y="980728"/>
            <a:ext cx="8229600" cy="12291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b="0" kern="120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b="0" kern="120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b="0" kern="120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b="0" kern="120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400" b="0" kern="120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b="1" dirty="0"/>
              <a:t>ASK </a:t>
            </a:r>
            <a:r>
              <a:rPr lang="zh-CN" altLang="en-US" sz="1800" b="1" dirty="0"/>
              <a:t>指令</a:t>
            </a:r>
            <a:r>
              <a:rPr lang="en-US" altLang="zh-CN" sz="1800" b="1" dirty="0"/>
              <a:t>: </a:t>
            </a:r>
            <a:r>
              <a:rPr lang="en-US" altLang="zh-CN" sz="1600" b="1" dirty="0"/>
              <a:t>-ASK slot </a:t>
            </a:r>
            <a:r>
              <a:rPr lang="en-US" altLang="zh-CN" sz="1600" b="1" dirty="0" err="1"/>
              <a:t>ip:port</a:t>
            </a:r>
            <a:endParaRPr lang="en-US" altLang="zh-CN" sz="1600" b="1" dirty="0"/>
          </a:p>
          <a:p>
            <a:r>
              <a:rPr lang="zh-CN" altLang="en-US" sz="1600" dirty="0"/>
              <a:t>当某个键所属的哈希槽正处于迁移状态时，此指令指定临时性的目标节点地址；</a:t>
            </a:r>
            <a:endParaRPr lang="en-US" altLang="zh-CN" sz="1600" dirty="0"/>
          </a:p>
          <a:p>
            <a:r>
              <a:rPr lang="zh-CN" altLang="en-US" sz="1600" dirty="0"/>
              <a:t>该重定向指令是临时性的，客户端不必缓存该映射关系。</a:t>
            </a:r>
            <a:endParaRPr lang="en-US" altLang="zh-CN" sz="1600" dirty="0"/>
          </a:p>
          <a:p>
            <a:endParaRPr lang="en-US" altLang="zh-CN" sz="1600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1942" y="2363011"/>
            <a:ext cx="7456788" cy="3773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36231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集群的创建过程</a:t>
            </a:r>
          </a:p>
        </p:txBody>
      </p:sp>
      <p:pic>
        <p:nvPicPr>
          <p:cNvPr id="18" name="内容占位符 1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1519" y="1047750"/>
            <a:ext cx="7488832" cy="5143500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7092279" y="1879651"/>
            <a:ext cx="1728192" cy="276999"/>
          </a:xfrm>
          <a:prstGeom prst="rect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1200" b="1" dirty="0"/>
              <a:t>获得主节点唯一 </a:t>
            </a:r>
            <a:r>
              <a:rPr lang="en-US" altLang="zh-CN" sz="1200" b="1" dirty="0"/>
              <a:t>ID</a:t>
            </a:r>
            <a:endParaRPr lang="zh-CN" altLang="en-US" sz="1200" b="1" dirty="0"/>
          </a:p>
        </p:txBody>
      </p:sp>
      <p:sp>
        <p:nvSpPr>
          <p:cNvPr id="21" name="文本框 20"/>
          <p:cNvSpPr txBox="1"/>
          <p:nvPr/>
        </p:nvSpPr>
        <p:spPr>
          <a:xfrm>
            <a:off x="7092280" y="2789365"/>
            <a:ext cx="1728192" cy="276999"/>
          </a:xfrm>
          <a:prstGeom prst="rect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1200" b="1" dirty="0"/>
              <a:t>给该主节点分配哈希槽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7075707" y="3646405"/>
            <a:ext cx="1744764" cy="286651"/>
          </a:xfrm>
          <a:prstGeom prst="rect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1200" b="1" dirty="0"/>
              <a:t>从节点主动连接主节点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7068827" y="4478306"/>
            <a:ext cx="1751644" cy="276999"/>
          </a:xfrm>
          <a:prstGeom prst="rect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1200" b="1" dirty="0"/>
              <a:t>设置主从节点关系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7068828" y="5464095"/>
            <a:ext cx="1751644" cy="276999"/>
          </a:xfrm>
          <a:prstGeom prst="rect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1200" b="1" dirty="0"/>
              <a:t>连接其它主节点</a:t>
            </a:r>
          </a:p>
        </p:txBody>
      </p:sp>
    </p:spTree>
    <p:extLst>
      <p:ext uri="{BB962C8B-B14F-4D97-AF65-F5344CB8AC3E}">
        <p14:creationId xmlns:p14="http://schemas.microsoft.com/office/powerpoint/2010/main" val="39546228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创建集群的建议原则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1</a:t>
            </a:r>
            <a:r>
              <a:rPr lang="zh-CN" altLang="en-US" dirty="0"/>
              <a:t>、主从节点分布在不同的机器上</a:t>
            </a:r>
            <a:endParaRPr lang="en-US" altLang="zh-CN" dirty="0"/>
          </a:p>
          <a:p>
            <a:r>
              <a:rPr lang="en-US" altLang="zh-CN" dirty="0"/>
              <a:t>2</a:t>
            </a:r>
            <a:r>
              <a:rPr lang="zh-CN" altLang="en-US" dirty="0"/>
              <a:t>、同一主节点的多个从节点分布在不同的机器上</a:t>
            </a:r>
            <a:endParaRPr lang="en-US" altLang="zh-CN" dirty="0"/>
          </a:p>
          <a:p>
            <a:r>
              <a:rPr lang="en-US" altLang="zh-CN" dirty="0"/>
              <a:t>3</a:t>
            </a:r>
            <a:r>
              <a:rPr lang="zh-CN" altLang="en-US" dirty="0"/>
              <a:t>、所有主节点应均匀分布在不同的机器上</a:t>
            </a:r>
            <a:endParaRPr lang="en-US" altLang="zh-CN" dirty="0"/>
          </a:p>
          <a:p>
            <a:r>
              <a:rPr lang="en-US" altLang="zh-CN" dirty="0"/>
              <a:t>4</a:t>
            </a:r>
            <a:r>
              <a:rPr lang="zh-CN" altLang="en-US" dirty="0"/>
              <a:t>、所有从节点应该均匀分布在不同的机器上</a:t>
            </a:r>
            <a:endParaRPr lang="en-US" altLang="zh-CN" dirty="0"/>
          </a:p>
          <a:p>
            <a:r>
              <a:rPr lang="en-US" altLang="zh-CN" dirty="0"/>
              <a:t>5</a:t>
            </a:r>
            <a:r>
              <a:rPr lang="zh-CN" altLang="en-US" dirty="0"/>
              <a:t>、哈希槽的分布应该尽量均匀</a:t>
            </a:r>
            <a:endParaRPr lang="en-US" altLang="zh-CN" dirty="0"/>
          </a:p>
          <a:p>
            <a:r>
              <a:rPr lang="en-US" altLang="zh-CN" dirty="0"/>
              <a:t>6</a:t>
            </a:r>
            <a:r>
              <a:rPr lang="zh-CN" altLang="en-US" dirty="0"/>
              <a:t>、哈希槽的分配支持机器权重</a:t>
            </a:r>
            <a:endParaRPr lang="en-US" altLang="zh-CN" dirty="0"/>
          </a:p>
          <a:p>
            <a:r>
              <a:rPr lang="en-US" altLang="zh-CN" dirty="0"/>
              <a:t>7</a:t>
            </a:r>
            <a:r>
              <a:rPr lang="zh-CN" altLang="en-US" dirty="0"/>
              <a:t>、针对原则</a:t>
            </a:r>
            <a:r>
              <a:rPr lang="en-US" altLang="zh-CN" dirty="0"/>
              <a:t>1</a:t>
            </a:r>
            <a:r>
              <a:rPr lang="zh-CN" altLang="en-US" dirty="0"/>
              <a:t>，</a:t>
            </a:r>
            <a:r>
              <a:rPr lang="en-US" altLang="zh-CN" dirty="0"/>
              <a:t>2</a:t>
            </a:r>
            <a:r>
              <a:rPr lang="zh-CN" altLang="en-US" dirty="0"/>
              <a:t>，</a:t>
            </a:r>
            <a:r>
              <a:rPr lang="en-US" altLang="zh-CN" dirty="0"/>
              <a:t>3</a:t>
            </a:r>
            <a:r>
              <a:rPr lang="zh-CN" altLang="en-US" dirty="0"/>
              <a:t>，</a:t>
            </a:r>
            <a:r>
              <a:rPr lang="en-US" altLang="zh-CN" dirty="0"/>
              <a:t>4</a:t>
            </a:r>
            <a:r>
              <a:rPr lang="zh-CN" altLang="en-US" dirty="0"/>
              <a:t>，</a:t>
            </a:r>
            <a:r>
              <a:rPr lang="en-US" altLang="zh-CN" dirty="0"/>
              <a:t>5</a:t>
            </a:r>
            <a:r>
              <a:rPr lang="zh-CN" altLang="en-US" dirty="0"/>
              <a:t>，能区别虚机与物理机的场景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7759395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哈希槽迁移过程</a:t>
            </a:r>
          </a:p>
        </p:txBody>
      </p:sp>
      <p:pic>
        <p:nvPicPr>
          <p:cNvPr id="8" name="内容占位符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1" y="1047750"/>
            <a:ext cx="8219255" cy="5333578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6671578" y="2041103"/>
            <a:ext cx="2003532" cy="276999"/>
          </a:xfrm>
          <a:prstGeom prst="rect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1200" b="1" dirty="0"/>
              <a:t>设置哈希槽为迁移状态</a:t>
            </a:r>
          </a:p>
        </p:txBody>
      </p:sp>
      <p:sp>
        <p:nvSpPr>
          <p:cNvPr id="10" name="右大括号 9"/>
          <p:cNvSpPr/>
          <p:nvPr/>
        </p:nvSpPr>
        <p:spPr>
          <a:xfrm>
            <a:off x="6084168" y="1772816"/>
            <a:ext cx="288032" cy="864096"/>
          </a:xfrm>
          <a:prstGeom prst="rightBrace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6671578" y="3198167"/>
            <a:ext cx="2003532" cy="276999"/>
          </a:xfrm>
          <a:prstGeom prst="rect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1200" b="1" dirty="0"/>
              <a:t>获得该哈希槽中所有键</a:t>
            </a:r>
          </a:p>
        </p:txBody>
      </p:sp>
      <p:sp>
        <p:nvSpPr>
          <p:cNvPr id="12" name="右大括号 11"/>
          <p:cNvSpPr/>
          <p:nvPr/>
        </p:nvSpPr>
        <p:spPr>
          <a:xfrm>
            <a:off x="6070408" y="3234296"/>
            <a:ext cx="301792" cy="288032"/>
          </a:xfrm>
          <a:prstGeom prst="rightBrace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6685337" y="3824919"/>
            <a:ext cx="1991119" cy="276999"/>
          </a:xfrm>
          <a:prstGeom prst="rect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1200" b="1" dirty="0"/>
              <a:t>迁移该哈希槽中所有对象</a:t>
            </a:r>
          </a:p>
        </p:txBody>
      </p:sp>
      <p:sp>
        <p:nvSpPr>
          <p:cNvPr id="14" name="右大括号 13"/>
          <p:cNvSpPr/>
          <p:nvPr/>
        </p:nvSpPr>
        <p:spPr>
          <a:xfrm>
            <a:off x="6084168" y="3861048"/>
            <a:ext cx="301792" cy="288032"/>
          </a:xfrm>
          <a:prstGeom prst="rightBrace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6685337" y="5133595"/>
            <a:ext cx="1991119" cy="276999"/>
          </a:xfrm>
          <a:prstGeom prst="rect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1200" b="1" dirty="0"/>
              <a:t>通知所有节点迁移完毕</a:t>
            </a:r>
          </a:p>
        </p:txBody>
      </p:sp>
      <p:sp>
        <p:nvSpPr>
          <p:cNvPr id="16" name="右大括号 15"/>
          <p:cNvSpPr/>
          <p:nvPr/>
        </p:nvSpPr>
        <p:spPr>
          <a:xfrm>
            <a:off x="6070408" y="4746464"/>
            <a:ext cx="323528" cy="1346831"/>
          </a:xfrm>
          <a:prstGeom prst="rightBrace">
            <a:avLst>
              <a:gd name="adj1" fmla="val 0"/>
              <a:gd name="adj2" fmla="val 50000"/>
            </a:avLst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83112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集群使用注意事项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8596" y="1047733"/>
            <a:ext cx="8607900" cy="5143536"/>
          </a:xfrm>
        </p:spPr>
        <p:txBody>
          <a:bodyPr>
            <a:normAutofit fontScale="92500" lnSpcReduction="10000"/>
          </a:bodyPr>
          <a:lstStyle/>
          <a:p>
            <a:r>
              <a:rPr lang="en-US" altLang="zh-CN" sz="1800" dirty="0"/>
              <a:t>1</a:t>
            </a:r>
            <a:r>
              <a:rPr lang="zh-CN" altLang="en-US" sz="1800" dirty="0"/>
              <a:t>、从节点只做备份，不能读写</a:t>
            </a:r>
            <a:endParaRPr lang="en-US" altLang="zh-CN" sz="1800" dirty="0"/>
          </a:p>
          <a:p>
            <a:r>
              <a:rPr lang="en-US" altLang="zh-CN" sz="1800" dirty="0"/>
              <a:t>2</a:t>
            </a:r>
            <a:r>
              <a:rPr lang="zh-CN" altLang="en-US" sz="1800" dirty="0"/>
              <a:t>、因为不支持代理服务，所以不支持多键操作</a:t>
            </a:r>
            <a:endParaRPr lang="en-US" altLang="zh-CN" sz="1800" dirty="0"/>
          </a:p>
          <a:p>
            <a:r>
              <a:rPr lang="en-US" altLang="zh-CN" sz="1800" dirty="0"/>
              <a:t>3</a:t>
            </a:r>
            <a:r>
              <a:rPr lang="zh-CN" altLang="en-US" sz="1800" dirty="0"/>
              <a:t>、配置项：</a:t>
            </a:r>
            <a:r>
              <a:rPr lang="en-US" altLang="zh-CN" sz="1800" dirty="0"/>
              <a:t>cluster-require-full-coverage no</a:t>
            </a:r>
            <a:r>
              <a:rPr lang="zh-CN" altLang="en-US" sz="1800" dirty="0"/>
              <a:t>，这样可以保证当有一个节点失败时，其它节点还能正确工作</a:t>
            </a:r>
            <a:endParaRPr lang="en-US" altLang="zh-CN" sz="1800" dirty="0"/>
          </a:p>
          <a:p>
            <a:r>
              <a:rPr lang="en-US" altLang="zh-CN" sz="1800" dirty="0"/>
              <a:t>4</a:t>
            </a:r>
            <a:r>
              <a:rPr lang="zh-CN" altLang="en-US" sz="1800" dirty="0"/>
              <a:t>、配置项：</a:t>
            </a:r>
            <a:r>
              <a:rPr lang="en-US" altLang="zh-CN" sz="1800" dirty="0"/>
              <a:t>cluster-node-timeout 5000</a:t>
            </a:r>
            <a:r>
              <a:rPr lang="zh-CN" altLang="en-US" sz="1800" dirty="0"/>
              <a:t>，不要设得太低，否则会引起从节点“飘移”至其它主节点</a:t>
            </a:r>
            <a:endParaRPr lang="en-US" altLang="zh-CN" sz="1800" dirty="0"/>
          </a:p>
          <a:p>
            <a:r>
              <a:rPr lang="en-US" altLang="zh-CN" sz="1800" dirty="0"/>
              <a:t>5</a:t>
            </a:r>
            <a:r>
              <a:rPr lang="zh-CN" altLang="en-US" sz="1800" dirty="0"/>
              <a:t>、单个键的值数据不应超过</a:t>
            </a:r>
            <a:r>
              <a:rPr lang="en-US" altLang="zh-CN" sz="1800" dirty="0"/>
              <a:t>1MB</a:t>
            </a:r>
            <a:r>
              <a:rPr lang="zh-CN" altLang="en-US" sz="1800" dirty="0"/>
              <a:t>（虽然官方说支持最大存储 </a:t>
            </a:r>
            <a:r>
              <a:rPr lang="en-US" altLang="zh-CN" sz="1800" dirty="0"/>
              <a:t>500MB</a:t>
            </a:r>
            <a:r>
              <a:rPr lang="zh-CN" altLang="en-US" sz="1800" dirty="0"/>
              <a:t>）</a:t>
            </a:r>
            <a:endParaRPr lang="en-US" altLang="zh-CN" sz="1800" dirty="0"/>
          </a:p>
          <a:p>
            <a:r>
              <a:rPr lang="en-US" altLang="zh-CN" sz="1800" dirty="0"/>
              <a:t>6</a:t>
            </a:r>
            <a:r>
              <a:rPr lang="zh-CN" altLang="en-US" sz="1800" dirty="0"/>
              <a:t>、整个集群只有一个标识为 </a:t>
            </a:r>
            <a:r>
              <a:rPr lang="en-US" altLang="zh-CN" sz="1800" dirty="0"/>
              <a:t>0 </a:t>
            </a:r>
            <a:r>
              <a:rPr lang="zh-CN" altLang="en-US" sz="1800" dirty="0"/>
              <a:t>的库，注意命名空间污染问题</a:t>
            </a:r>
            <a:endParaRPr lang="en-US" altLang="zh-CN" sz="1800" dirty="0"/>
          </a:p>
          <a:p>
            <a:r>
              <a:rPr lang="en-US" altLang="zh-CN" sz="1800" dirty="0"/>
              <a:t>7</a:t>
            </a:r>
            <a:r>
              <a:rPr lang="zh-CN" altLang="en-US" sz="1800" dirty="0"/>
              <a:t>、与直接操作本机内存相比，</a:t>
            </a:r>
            <a:r>
              <a:rPr lang="en-US" altLang="zh-CN" sz="1800" dirty="0"/>
              <a:t>redis </a:t>
            </a:r>
            <a:r>
              <a:rPr lang="zh-CN" altLang="en-US" sz="1800" dirty="0"/>
              <a:t>要差好几个数量级</a:t>
            </a:r>
            <a:endParaRPr lang="en-US" altLang="zh-CN" sz="1800" dirty="0"/>
          </a:p>
          <a:p>
            <a:r>
              <a:rPr lang="en-US" altLang="zh-CN" sz="1800" dirty="0"/>
              <a:t>8</a:t>
            </a:r>
            <a:r>
              <a:rPr lang="zh-CN" altLang="en-US" sz="1800" dirty="0"/>
              <a:t>、</a:t>
            </a:r>
            <a:r>
              <a:rPr lang="en-US" altLang="zh-CN" sz="1800" dirty="0"/>
              <a:t>redis </a:t>
            </a:r>
            <a:r>
              <a:rPr lang="zh-CN" altLang="en-US" sz="1800" dirty="0"/>
              <a:t>的事务和数据库的概念上是不同的</a:t>
            </a:r>
            <a:endParaRPr lang="en-US" altLang="zh-CN" sz="1800" dirty="0"/>
          </a:p>
          <a:p>
            <a:r>
              <a:rPr lang="en-US" altLang="zh-CN" sz="1800" dirty="0"/>
              <a:t>9</a:t>
            </a:r>
            <a:r>
              <a:rPr lang="zh-CN" altLang="en-US" sz="1800" dirty="0"/>
              <a:t>、单节点数据量不应过大（</a:t>
            </a:r>
            <a:r>
              <a:rPr lang="en-US" altLang="zh-CN" sz="1800" dirty="0"/>
              <a:t>5—10G</a:t>
            </a:r>
            <a:r>
              <a:rPr lang="zh-CN" altLang="en-US" sz="1800" dirty="0"/>
              <a:t>）：哈希查询效率、持久化 </a:t>
            </a:r>
            <a:r>
              <a:rPr lang="en-US" altLang="zh-CN" sz="1800" dirty="0"/>
              <a:t>IO </a:t>
            </a:r>
            <a:r>
              <a:rPr lang="zh-CN" altLang="en-US" sz="1800" dirty="0"/>
              <a:t>瓶颈</a:t>
            </a:r>
            <a:endParaRPr lang="en-US" altLang="zh-CN" sz="1800" dirty="0"/>
          </a:p>
          <a:p>
            <a:r>
              <a:rPr lang="en-US" altLang="zh-CN" sz="1800" dirty="0"/>
              <a:t>10</a:t>
            </a:r>
            <a:r>
              <a:rPr lang="zh-CN" altLang="en-US" sz="1800" dirty="0"/>
              <a:t>、必须设置 </a:t>
            </a:r>
            <a:r>
              <a:rPr lang="en-US" altLang="zh-CN" sz="1800" dirty="0" err="1"/>
              <a:t>maxmemory</a:t>
            </a:r>
            <a:r>
              <a:rPr lang="en-US" altLang="zh-CN" sz="1800" dirty="0"/>
              <a:t> </a:t>
            </a:r>
            <a:r>
              <a:rPr lang="zh-CN" altLang="en-US" sz="1800" dirty="0"/>
              <a:t>值，防止使用 </a:t>
            </a:r>
            <a:r>
              <a:rPr lang="en-US" altLang="zh-CN" sz="1800" dirty="0"/>
              <a:t>swap</a:t>
            </a:r>
          </a:p>
          <a:p>
            <a:r>
              <a:rPr lang="en-US" altLang="zh-CN" sz="1800" dirty="0"/>
              <a:t>11</a:t>
            </a:r>
            <a:r>
              <a:rPr lang="zh-CN" altLang="en-US" sz="1800" dirty="0"/>
              <a:t>、慎重选择合适的 </a:t>
            </a:r>
            <a:r>
              <a:rPr lang="en-US" altLang="zh-CN" sz="1800" dirty="0"/>
              <a:t>save </a:t>
            </a:r>
            <a:r>
              <a:rPr lang="zh-CN" altLang="en-US" sz="1800" dirty="0"/>
              <a:t>配置：既要减少数据丢失、又要防止磁盘 </a:t>
            </a:r>
            <a:r>
              <a:rPr lang="en-US" altLang="zh-CN" sz="1800" dirty="0"/>
              <a:t>IO</a:t>
            </a:r>
            <a:r>
              <a:rPr lang="zh-CN" altLang="en-US" sz="1800" dirty="0"/>
              <a:t>瓶颈</a:t>
            </a:r>
            <a:endParaRPr lang="en-US" altLang="zh-CN" sz="1800" dirty="0"/>
          </a:p>
          <a:p>
            <a:r>
              <a:rPr lang="en-US" altLang="zh-CN" sz="1800" dirty="0"/>
              <a:t>12</a:t>
            </a:r>
            <a:r>
              <a:rPr lang="zh-CN" altLang="en-US" sz="1800" dirty="0"/>
              <a:t>、禁止监听外网</a:t>
            </a:r>
            <a:r>
              <a:rPr lang="en-US" altLang="zh-CN" sz="1800" dirty="0"/>
              <a:t>IP</a:t>
            </a:r>
          </a:p>
          <a:p>
            <a:r>
              <a:rPr lang="en-US" altLang="zh-CN" sz="1800" dirty="0"/>
              <a:t>13</a:t>
            </a:r>
            <a:r>
              <a:rPr lang="zh-CN" altLang="en-US" sz="1800" dirty="0"/>
              <a:t>、不同的集群设置不同的密码，防止数据乱写</a:t>
            </a:r>
            <a:endParaRPr lang="en-US" altLang="zh-CN" sz="1800" dirty="0"/>
          </a:p>
          <a:p>
            <a:r>
              <a:rPr lang="en-US" altLang="zh-CN" sz="1800" dirty="0"/>
              <a:t>14</a:t>
            </a:r>
            <a:r>
              <a:rPr lang="zh-CN" altLang="en-US" sz="1800" dirty="0"/>
              <a:t> 、通过 </a:t>
            </a:r>
            <a:r>
              <a:rPr lang="en-US" altLang="zh-CN" sz="1800" dirty="0"/>
              <a:t>rename-command </a:t>
            </a:r>
            <a:r>
              <a:rPr lang="zh-CN" altLang="en-US" sz="1800" dirty="0"/>
              <a:t>配置项禁止 </a:t>
            </a:r>
            <a:r>
              <a:rPr lang="en-US" altLang="zh-CN" sz="1800" dirty="0" err="1"/>
              <a:t>flushdb</a:t>
            </a:r>
            <a:r>
              <a:rPr lang="en-US" altLang="zh-CN" sz="1800" dirty="0"/>
              <a:t>/</a:t>
            </a:r>
            <a:r>
              <a:rPr lang="en-US" altLang="zh-CN" sz="1800" dirty="0" err="1"/>
              <a:t>flushall</a:t>
            </a:r>
            <a:r>
              <a:rPr lang="en-US" altLang="zh-CN" sz="1800" dirty="0"/>
              <a:t>/shutdown </a:t>
            </a:r>
            <a:r>
              <a:rPr lang="zh-CN" altLang="en-US" sz="1800" dirty="0"/>
              <a:t>等危险命令</a:t>
            </a:r>
            <a:endParaRPr lang="en-US" altLang="zh-CN" sz="1800" dirty="0"/>
          </a:p>
          <a:p>
            <a:r>
              <a:rPr lang="en-US" altLang="zh-CN" sz="1800" dirty="0"/>
              <a:t>15</a:t>
            </a:r>
            <a:r>
              <a:rPr lang="zh-CN" altLang="en-US" sz="1800" dirty="0"/>
              <a:t>、</a:t>
            </a:r>
            <a:r>
              <a:rPr lang="en-US" altLang="zh-CN" sz="1800" dirty="0"/>
              <a:t>Redis </a:t>
            </a:r>
            <a:r>
              <a:rPr lang="zh-CN" altLang="en-US" sz="1800" dirty="0"/>
              <a:t>功能很强大，但不是万能的！</a:t>
            </a:r>
            <a:endParaRPr lang="en-US" altLang="zh-CN" sz="1800" dirty="0"/>
          </a:p>
        </p:txBody>
      </p:sp>
    </p:spTree>
    <p:extLst>
      <p:ext uri="{BB962C8B-B14F-4D97-AF65-F5344CB8AC3E}">
        <p14:creationId xmlns:p14="http://schemas.microsoft.com/office/powerpoint/2010/main" val="34047751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Redis </a:t>
            </a:r>
            <a:r>
              <a:rPr lang="zh-CN" altLang="en-US" dirty="0"/>
              <a:t>客户端要求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Redis</a:t>
            </a:r>
            <a:r>
              <a:rPr lang="zh-CN" altLang="en-US" dirty="0"/>
              <a:t> 的客户端一般都比较</a:t>
            </a:r>
            <a:r>
              <a:rPr lang="en-US" altLang="zh-CN" dirty="0"/>
              <a:t>『</a:t>
            </a:r>
            <a:r>
              <a:rPr lang="zh-CN" altLang="en-US" dirty="0"/>
              <a:t>重</a:t>
            </a:r>
            <a:r>
              <a:rPr lang="en-US" altLang="zh-CN" dirty="0"/>
              <a:t>』</a:t>
            </a:r>
            <a:r>
              <a:rPr lang="zh-CN" altLang="en-US" dirty="0"/>
              <a:t>，可谓是重客户端，原因如下：</a:t>
            </a:r>
            <a:endParaRPr lang="en-US" altLang="zh-CN" dirty="0"/>
          </a:p>
          <a:p>
            <a:r>
              <a:rPr lang="en-US" altLang="zh-CN" sz="1800" dirty="0"/>
              <a:t>1</a:t>
            </a:r>
            <a:r>
              <a:rPr lang="zh-CN" altLang="en-US" sz="1800" dirty="0"/>
              <a:t>、必须支持两个重定向命令：</a:t>
            </a:r>
            <a:r>
              <a:rPr lang="en-US" altLang="zh-CN" sz="1800" dirty="0"/>
              <a:t>MOVED</a:t>
            </a:r>
            <a:r>
              <a:rPr lang="zh-CN" altLang="en-US" sz="1800" dirty="0"/>
              <a:t>、</a:t>
            </a:r>
            <a:r>
              <a:rPr lang="en-US" altLang="zh-CN" sz="1800" dirty="0"/>
              <a:t>ASK</a:t>
            </a:r>
            <a:r>
              <a:rPr lang="zh-CN" altLang="en-US" sz="1800" dirty="0"/>
              <a:t>；</a:t>
            </a:r>
            <a:endParaRPr lang="en-US" altLang="zh-CN" sz="1800" dirty="0"/>
          </a:p>
          <a:p>
            <a:r>
              <a:rPr lang="en-US" altLang="zh-CN" sz="1800" dirty="0"/>
              <a:t>2</a:t>
            </a:r>
            <a:r>
              <a:rPr lang="zh-CN" altLang="en-US" sz="1800" dirty="0"/>
              <a:t>、应该缓存哈希槽与各个主节点的映射关系，从而提高性能；</a:t>
            </a:r>
            <a:endParaRPr lang="en-US" altLang="zh-CN" sz="1800" dirty="0"/>
          </a:p>
          <a:p>
            <a:r>
              <a:rPr lang="en-US" altLang="zh-CN" sz="1800" dirty="0"/>
              <a:t>3</a:t>
            </a:r>
            <a:r>
              <a:rPr lang="zh-CN" altLang="en-US" sz="1800" dirty="0"/>
              <a:t>、为了提高通信效率，应提供连接池及连接池管理功能；</a:t>
            </a:r>
            <a:endParaRPr lang="en-US" altLang="zh-CN" sz="1800" dirty="0"/>
          </a:p>
          <a:p>
            <a:r>
              <a:rPr lang="en-US" altLang="zh-CN" sz="1800" dirty="0"/>
              <a:t>4</a:t>
            </a:r>
            <a:r>
              <a:rPr lang="zh-CN" altLang="en-US" sz="1800" dirty="0"/>
              <a:t>、集群模式下，多键操作是个</a:t>
            </a:r>
            <a:r>
              <a:rPr lang="en-US" altLang="zh-CN" sz="1800" dirty="0"/>
              <a:t>『</a:t>
            </a:r>
            <a:r>
              <a:rPr lang="zh-CN" altLang="en-US" sz="1800" dirty="0"/>
              <a:t>大</a:t>
            </a:r>
            <a:r>
              <a:rPr lang="en-US" altLang="zh-CN" sz="1800" dirty="0"/>
              <a:t>』</a:t>
            </a:r>
            <a:r>
              <a:rPr lang="zh-CN" altLang="en-US" sz="1800" dirty="0"/>
              <a:t>问题。</a:t>
            </a:r>
          </a:p>
        </p:txBody>
      </p:sp>
    </p:spTree>
    <p:extLst>
      <p:ext uri="{BB962C8B-B14F-4D97-AF65-F5344CB8AC3E}">
        <p14:creationId xmlns:p14="http://schemas.microsoft.com/office/powerpoint/2010/main" val="40181335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92E6059-7330-984A-B58D-9DDC60697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使用</a:t>
            </a:r>
            <a:r>
              <a:rPr kumimoji="1" lang="en-US" altLang="zh-CN" dirty="0"/>
              <a:t>Acl</a:t>
            </a:r>
            <a:r>
              <a:rPr kumimoji="1" lang="zh-CN" altLang="en-US" dirty="0"/>
              <a:t> </a:t>
            </a:r>
            <a:r>
              <a:rPr kumimoji="1" lang="en-US" altLang="zh-CN" dirty="0"/>
              <a:t>Redis</a:t>
            </a:r>
            <a:r>
              <a:rPr kumimoji="1" lang="zh-CN" altLang="en-US" dirty="0"/>
              <a:t>库轻松编写</a:t>
            </a:r>
            <a:r>
              <a:rPr kumimoji="1" lang="en-US" altLang="zh-CN" dirty="0"/>
              <a:t>Redis</a:t>
            </a:r>
            <a:r>
              <a:rPr kumimoji="1" lang="zh-CN" altLang="en-US" dirty="0"/>
              <a:t>应用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DBB5E3E-64BD-A64D-85FB-E2C7F5F27C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zh-CN" dirty="0"/>
              <a:t>1</a:t>
            </a:r>
            <a:r>
              <a:rPr kumimoji="1" lang="zh-CN" altLang="en-US" dirty="0"/>
              <a:t>、易用性：</a:t>
            </a:r>
            <a:r>
              <a:rPr kumimoji="1" lang="zh-CN" altLang="en-US" sz="1800" dirty="0"/>
              <a:t>象使用 </a:t>
            </a:r>
            <a:r>
              <a:rPr kumimoji="1" lang="en-US" altLang="zh-CN" sz="1800" dirty="0"/>
              <a:t>STL</a:t>
            </a:r>
            <a:r>
              <a:rPr kumimoji="1" lang="zh-CN" altLang="en-US" sz="1800" dirty="0"/>
              <a:t> 一样编写 </a:t>
            </a:r>
            <a:r>
              <a:rPr kumimoji="1" lang="en-US" altLang="zh-CN" sz="1800" dirty="0"/>
              <a:t>Redis</a:t>
            </a:r>
            <a:r>
              <a:rPr kumimoji="1" lang="zh-CN" altLang="en-US" sz="1800" dirty="0"/>
              <a:t> 应用，不必关心协议及通信细节；</a:t>
            </a:r>
            <a:endParaRPr kumimoji="1" lang="en-US" altLang="zh-CN" sz="1800" dirty="0"/>
          </a:p>
          <a:p>
            <a:r>
              <a:rPr kumimoji="1" lang="en-US" altLang="zh-CN" dirty="0"/>
              <a:t>2</a:t>
            </a:r>
            <a:r>
              <a:rPr kumimoji="1" lang="zh-CN" altLang="en-US" dirty="0"/>
              <a:t>、自动性：</a:t>
            </a:r>
            <a:r>
              <a:rPr kumimoji="1" lang="zh-CN" altLang="en-US" sz="1800" dirty="0"/>
              <a:t>网络连接池的建立、重试、容错、维护等都是自动的；</a:t>
            </a:r>
            <a:endParaRPr kumimoji="1" lang="en-US" altLang="zh-CN" sz="1800" dirty="0"/>
          </a:p>
          <a:p>
            <a:r>
              <a:rPr kumimoji="1" lang="en-US" altLang="zh-CN" dirty="0"/>
              <a:t>3</a:t>
            </a:r>
            <a:r>
              <a:rPr kumimoji="1" lang="zh-CN" altLang="en-US" dirty="0"/>
              <a:t>、高效性：</a:t>
            </a:r>
            <a:r>
              <a:rPr kumimoji="1" lang="zh-CN" altLang="en-US" sz="1800" dirty="0"/>
              <a:t>内部采用局部内存池等优化措施，具有非常高的性能；同时支持 </a:t>
            </a:r>
            <a:r>
              <a:rPr kumimoji="1" lang="en-US" altLang="zh-CN" sz="1800" dirty="0"/>
              <a:t>Pipeline</a:t>
            </a:r>
            <a:r>
              <a:rPr kumimoji="1" lang="zh-CN" altLang="en-US" sz="1800" dirty="0"/>
              <a:t> 高效通信方式，在高并发情况下使化性能最大化；</a:t>
            </a:r>
            <a:endParaRPr kumimoji="1" lang="en-US" altLang="zh-CN" sz="1800" dirty="0"/>
          </a:p>
          <a:p>
            <a:r>
              <a:rPr kumimoji="1" lang="en-US" altLang="zh-CN" dirty="0"/>
              <a:t>4</a:t>
            </a:r>
            <a:r>
              <a:rPr kumimoji="1" lang="zh-CN" altLang="en-US" dirty="0"/>
              <a:t>、稳定性：</a:t>
            </a:r>
            <a:r>
              <a:rPr kumimoji="1" lang="zh-CN" altLang="en-US" sz="1800" dirty="0"/>
              <a:t>采用分层设计及多项保护措施，编写了大量测试用例，具有很高的稳定性；</a:t>
            </a:r>
            <a:endParaRPr kumimoji="1" lang="en-US" altLang="zh-CN" sz="1800" dirty="0"/>
          </a:p>
          <a:p>
            <a:r>
              <a:rPr kumimoji="1" lang="en-US" altLang="zh-CN" dirty="0"/>
              <a:t>5</a:t>
            </a:r>
            <a:r>
              <a:rPr kumimoji="1" lang="zh-CN" altLang="en-US" dirty="0"/>
              <a:t>、通用性：</a:t>
            </a:r>
            <a:r>
              <a:rPr kumimoji="1" lang="zh-CN" altLang="en-US" sz="1800" dirty="0"/>
              <a:t>编写的应用可支持单机模式及集群模式，没有切换成本；</a:t>
            </a:r>
            <a:endParaRPr kumimoji="1" lang="en-US" altLang="zh-CN" sz="1800" dirty="0"/>
          </a:p>
          <a:p>
            <a:r>
              <a:rPr kumimoji="1" lang="en-US" altLang="zh-CN" dirty="0"/>
              <a:t>6</a:t>
            </a:r>
            <a:r>
              <a:rPr kumimoji="1" lang="zh-CN" altLang="en-US" dirty="0"/>
              <a:t>、安全性：</a:t>
            </a:r>
            <a:r>
              <a:rPr kumimoji="1" lang="zh-CN" altLang="en-US" sz="1800" dirty="0"/>
              <a:t>支持 </a:t>
            </a:r>
            <a:r>
              <a:rPr kumimoji="1" lang="en-US" altLang="zh-CN" sz="1800" dirty="0"/>
              <a:t>SSL</a:t>
            </a:r>
            <a:r>
              <a:rPr kumimoji="1" lang="zh-CN" altLang="en-US" sz="1800" dirty="0"/>
              <a:t> 安全通信方式；支持设置集群连接的用户名及密码；</a:t>
            </a:r>
            <a:endParaRPr kumimoji="1" lang="en-US" altLang="zh-CN" sz="1800" dirty="0"/>
          </a:p>
          <a:p>
            <a:r>
              <a:rPr kumimoji="1" lang="en-US" altLang="zh-CN" dirty="0"/>
              <a:t>7</a:t>
            </a:r>
            <a:r>
              <a:rPr kumimoji="1" lang="zh-CN" altLang="en-US" dirty="0"/>
              <a:t>、跨平台：</a:t>
            </a:r>
            <a:r>
              <a:rPr kumimoji="1" lang="zh-CN" altLang="en-US" sz="1800" dirty="0"/>
              <a:t>支持主流的 </a:t>
            </a:r>
            <a:r>
              <a:rPr kumimoji="1" lang="en-US" altLang="zh-CN" sz="1800" dirty="0"/>
              <a:t>Linux/Windows/FreeBSD/MacOS</a:t>
            </a:r>
            <a:r>
              <a:rPr kumimoji="1" lang="zh-CN" altLang="en-US" sz="1800" dirty="0"/>
              <a:t>；</a:t>
            </a:r>
            <a:endParaRPr kumimoji="1" lang="en-US" altLang="zh-CN" sz="1800" dirty="0"/>
          </a:p>
          <a:p>
            <a:r>
              <a:rPr kumimoji="1" lang="en-US" altLang="zh-CN" dirty="0"/>
              <a:t>8</a:t>
            </a:r>
            <a:r>
              <a:rPr kumimoji="1" lang="zh-CN" altLang="en-US" dirty="0"/>
              <a:t>、实践性：</a:t>
            </a:r>
            <a:r>
              <a:rPr kumimoji="1" lang="zh-CN" altLang="en-US" sz="1800" dirty="0"/>
              <a:t>经过大量的工程实践，证明是安全高效、稳定可靠的。</a:t>
            </a:r>
            <a:endParaRPr kumimoji="1" lang="en-US" altLang="zh-CN" sz="1800" dirty="0"/>
          </a:p>
          <a:p>
            <a:endParaRPr kumimoji="1" lang="en-US" altLang="zh-CN" sz="1800" dirty="0"/>
          </a:p>
          <a:p>
            <a:r>
              <a:rPr kumimoji="1" lang="en-US" altLang="zh-CN" sz="1800" dirty="0"/>
              <a:t>Acl</a:t>
            </a:r>
            <a:r>
              <a:rPr kumimoji="1" lang="zh-CN" altLang="en-US" sz="1800" dirty="0"/>
              <a:t> </a:t>
            </a:r>
            <a:r>
              <a:rPr kumimoji="1" lang="en-US" altLang="zh-CN" sz="1800" dirty="0"/>
              <a:t>Redis</a:t>
            </a:r>
            <a:r>
              <a:rPr kumimoji="1" lang="zh-CN" altLang="en-US" sz="1800" dirty="0"/>
              <a:t>库下载位置：</a:t>
            </a:r>
            <a:endParaRPr kumimoji="1" lang="en-US" altLang="zh-CN" sz="1800" dirty="0"/>
          </a:p>
          <a:p>
            <a:r>
              <a:rPr kumimoji="1" lang="en" altLang="zh-CN" sz="1600" dirty="0">
                <a:hlinkClick r:id="rId2"/>
              </a:rPr>
              <a:t>https://github.com/acl-dev/acl/tree/master/lib_acl_cpp/include/acl_cpp/redis</a:t>
            </a:r>
            <a:endParaRPr kumimoji="1" lang="en" altLang="zh-CN" sz="1600" dirty="0"/>
          </a:p>
          <a:p>
            <a:endParaRPr kumimoji="1"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34748103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23461AD-9164-614A-B168-CFDC7F9BFD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Acl Redis</a:t>
            </a:r>
            <a:r>
              <a:rPr kumimoji="1" lang="zh-CN" altLang="en-US" dirty="0"/>
              <a:t>库类关系图谱</a:t>
            </a:r>
            <a:r>
              <a:rPr kumimoji="1" lang="en-US" altLang="zh-CN" dirty="0"/>
              <a:t> --- </a:t>
            </a:r>
            <a:r>
              <a:rPr kumimoji="1" lang="zh-CN" altLang="en-US" dirty="0"/>
              <a:t>命令类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0E67DD62-A1C6-674A-90C0-157BB873F9F5}"/>
              </a:ext>
            </a:extLst>
          </p:cNvPr>
          <p:cNvSpPr/>
          <p:nvPr/>
        </p:nvSpPr>
        <p:spPr>
          <a:xfrm>
            <a:off x="467544" y="3465672"/>
            <a:ext cx="1656184" cy="432048"/>
          </a:xfrm>
          <a:prstGeom prst="rect">
            <a:avLst/>
          </a:prstGeom>
          <a:ln w="952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zh-CN" sz="1400" dirty="0"/>
              <a:t>acl::redis_command</a:t>
            </a:r>
            <a:endParaRPr kumimoji="1" lang="zh-CN" altLang="en-US" sz="1400" dirty="0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0D1FDE18-450E-4D43-8F7D-8E161B9B8CFC}"/>
              </a:ext>
            </a:extLst>
          </p:cNvPr>
          <p:cNvSpPr/>
          <p:nvPr/>
        </p:nvSpPr>
        <p:spPr>
          <a:xfrm>
            <a:off x="3646995" y="949474"/>
            <a:ext cx="1933117" cy="332674"/>
          </a:xfrm>
          <a:prstGeom prst="rect">
            <a:avLst/>
          </a:prstGeom>
          <a:solidFill>
            <a:schemeClr val="accent2"/>
          </a:solidFill>
          <a:ln w="952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en-US" altLang="zh-CN" sz="1400" dirty="0"/>
              <a:t>acl:: redis_key</a:t>
            </a:r>
            <a:endParaRPr kumimoji="1" lang="zh-CN" altLang="en-US" sz="1400" dirty="0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6C912FDC-4194-4440-BC25-79D37748E694}"/>
              </a:ext>
            </a:extLst>
          </p:cNvPr>
          <p:cNvSpPr/>
          <p:nvPr/>
        </p:nvSpPr>
        <p:spPr>
          <a:xfrm>
            <a:off x="3642698" y="1320226"/>
            <a:ext cx="1933117" cy="332674"/>
          </a:xfrm>
          <a:prstGeom prst="rect">
            <a:avLst/>
          </a:prstGeom>
          <a:solidFill>
            <a:schemeClr val="accent2"/>
          </a:solidFill>
          <a:ln w="952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en-US" altLang="zh-CN" sz="1400" dirty="0"/>
              <a:t>acl:: redis_transaction</a:t>
            </a:r>
            <a:endParaRPr kumimoji="1" lang="zh-CN" altLang="en-US" sz="1400" dirty="0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9F20E4CB-11CD-4D4A-A27A-4A5D2BBF2D7D}"/>
              </a:ext>
            </a:extLst>
          </p:cNvPr>
          <p:cNvSpPr/>
          <p:nvPr/>
        </p:nvSpPr>
        <p:spPr>
          <a:xfrm>
            <a:off x="3638400" y="1687947"/>
            <a:ext cx="1933117" cy="332674"/>
          </a:xfrm>
          <a:prstGeom prst="rect">
            <a:avLst/>
          </a:prstGeom>
          <a:solidFill>
            <a:schemeClr val="accent2"/>
          </a:solidFill>
          <a:ln w="952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en-US" altLang="zh-CN" sz="1400" dirty="0"/>
              <a:t>acl:: redis_string</a:t>
            </a:r>
            <a:endParaRPr kumimoji="1" lang="zh-CN" altLang="en-US" sz="1400" dirty="0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FEF89E22-6CC8-6143-A05D-5295070EB747}"/>
              </a:ext>
            </a:extLst>
          </p:cNvPr>
          <p:cNvSpPr/>
          <p:nvPr/>
        </p:nvSpPr>
        <p:spPr>
          <a:xfrm>
            <a:off x="3646995" y="2055398"/>
            <a:ext cx="1933117" cy="332674"/>
          </a:xfrm>
          <a:prstGeom prst="rect">
            <a:avLst/>
          </a:prstGeom>
          <a:solidFill>
            <a:schemeClr val="accent2"/>
          </a:solidFill>
          <a:ln w="952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en-US" altLang="zh-CN" sz="1400" dirty="0"/>
              <a:t>acl:: redis_hash</a:t>
            </a:r>
            <a:endParaRPr kumimoji="1" lang="zh-CN" altLang="en-US" sz="1400" dirty="0"/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03FE2BE6-B921-464D-9ED9-476B2E3E3F0D}"/>
              </a:ext>
            </a:extLst>
          </p:cNvPr>
          <p:cNvSpPr/>
          <p:nvPr/>
        </p:nvSpPr>
        <p:spPr>
          <a:xfrm>
            <a:off x="3646995" y="2422849"/>
            <a:ext cx="1933117" cy="332674"/>
          </a:xfrm>
          <a:prstGeom prst="rect">
            <a:avLst/>
          </a:prstGeom>
          <a:solidFill>
            <a:schemeClr val="accent2"/>
          </a:solidFill>
          <a:ln w="952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en-US" altLang="zh-CN" sz="1400" dirty="0"/>
              <a:t>acl:: redis_list</a:t>
            </a:r>
            <a:endParaRPr kumimoji="1" lang="zh-CN" altLang="en-US" sz="1400" dirty="0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B9824C68-503D-0344-9D29-AFD9F3C0CF28}"/>
              </a:ext>
            </a:extLst>
          </p:cNvPr>
          <p:cNvSpPr/>
          <p:nvPr/>
        </p:nvSpPr>
        <p:spPr>
          <a:xfrm>
            <a:off x="3646995" y="2784787"/>
            <a:ext cx="1933117" cy="332674"/>
          </a:xfrm>
          <a:prstGeom prst="rect">
            <a:avLst/>
          </a:prstGeom>
          <a:solidFill>
            <a:schemeClr val="accent2"/>
          </a:solidFill>
          <a:ln w="952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en-US" altLang="zh-CN" sz="1400" dirty="0"/>
              <a:t>acl:: redis_set</a:t>
            </a:r>
            <a:endParaRPr kumimoji="1" lang="zh-CN" altLang="en-US" sz="1400" dirty="0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408C3829-D57E-3849-8B25-DFAC34DD2B36}"/>
              </a:ext>
            </a:extLst>
          </p:cNvPr>
          <p:cNvSpPr/>
          <p:nvPr/>
        </p:nvSpPr>
        <p:spPr>
          <a:xfrm>
            <a:off x="3641447" y="3154912"/>
            <a:ext cx="1933117" cy="332674"/>
          </a:xfrm>
          <a:prstGeom prst="rect">
            <a:avLst/>
          </a:prstGeom>
          <a:solidFill>
            <a:schemeClr val="accent2"/>
          </a:solidFill>
          <a:ln w="952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en-US" altLang="zh-CN" sz="1400" dirty="0"/>
              <a:t>acl:: redis_zset</a:t>
            </a:r>
            <a:endParaRPr kumimoji="1" lang="zh-CN" altLang="en-US" sz="1400" dirty="0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7FE3890C-113B-B346-ABA8-8660550772CE}"/>
              </a:ext>
            </a:extLst>
          </p:cNvPr>
          <p:cNvSpPr/>
          <p:nvPr/>
        </p:nvSpPr>
        <p:spPr>
          <a:xfrm>
            <a:off x="3651294" y="3515183"/>
            <a:ext cx="1933117" cy="332674"/>
          </a:xfrm>
          <a:prstGeom prst="rect">
            <a:avLst/>
          </a:prstGeom>
          <a:solidFill>
            <a:schemeClr val="accent2"/>
          </a:solidFill>
          <a:ln w="952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en-US" altLang="zh-CN" sz="1400" dirty="0"/>
              <a:t>acl:: redis_geo</a:t>
            </a:r>
            <a:endParaRPr kumimoji="1" lang="zh-CN" altLang="en-US" sz="1400" dirty="0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142C0A92-7B34-724A-80F7-658F31820F5F}"/>
              </a:ext>
            </a:extLst>
          </p:cNvPr>
          <p:cNvSpPr/>
          <p:nvPr/>
        </p:nvSpPr>
        <p:spPr>
          <a:xfrm>
            <a:off x="3651294" y="3882634"/>
            <a:ext cx="1933117" cy="332674"/>
          </a:xfrm>
          <a:prstGeom prst="rect">
            <a:avLst/>
          </a:prstGeom>
          <a:solidFill>
            <a:schemeClr val="accent2"/>
          </a:solidFill>
          <a:ln w="952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en-US" altLang="zh-CN" sz="1400" dirty="0"/>
              <a:t>acl:: redis_pubsub</a:t>
            </a:r>
            <a:endParaRPr kumimoji="1" lang="zh-CN" altLang="en-US" sz="1400" dirty="0"/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9F9ADB8E-216C-4244-B065-D6AE973E6A6F}"/>
              </a:ext>
            </a:extLst>
          </p:cNvPr>
          <p:cNvSpPr/>
          <p:nvPr/>
        </p:nvSpPr>
        <p:spPr>
          <a:xfrm>
            <a:off x="3659890" y="4253919"/>
            <a:ext cx="1933117" cy="332674"/>
          </a:xfrm>
          <a:prstGeom prst="rect">
            <a:avLst/>
          </a:prstGeom>
          <a:solidFill>
            <a:schemeClr val="accent2"/>
          </a:solidFill>
          <a:ln w="952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en-US" altLang="zh-CN" sz="1400" dirty="0"/>
              <a:t>acl:: redis_hyperloglog</a:t>
            </a:r>
            <a:endParaRPr kumimoji="1" lang="zh-CN" altLang="en-US" sz="1400" dirty="0"/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BE9E0542-0E65-0C49-9897-5B49DB30ACE7}"/>
              </a:ext>
            </a:extLst>
          </p:cNvPr>
          <p:cNvSpPr/>
          <p:nvPr/>
        </p:nvSpPr>
        <p:spPr>
          <a:xfrm>
            <a:off x="3641447" y="4996619"/>
            <a:ext cx="1933117" cy="332674"/>
          </a:xfrm>
          <a:prstGeom prst="rect">
            <a:avLst/>
          </a:prstGeom>
          <a:solidFill>
            <a:schemeClr val="accent2"/>
          </a:solidFill>
          <a:ln w="952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en-US" altLang="zh-CN" sz="1400" dirty="0"/>
              <a:t>acl:: redis_script</a:t>
            </a:r>
            <a:endParaRPr kumimoji="1" lang="zh-CN" altLang="en-US" sz="1400" dirty="0"/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FB1F89AB-9D87-FE41-9E20-DEC247268486}"/>
              </a:ext>
            </a:extLst>
          </p:cNvPr>
          <p:cNvSpPr/>
          <p:nvPr/>
        </p:nvSpPr>
        <p:spPr>
          <a:xfrm>
            <a:off x="3641447" y="5365230"/>
            <a:ext cx="1933117" cy="332674"/>
          </a:xfrm>
          <a:prstGeom prst="rect">
            <a:avLst/>
          </a:prstGeom>
          <a:solidFill>
            <a:schemeClr val="accent2"/>
          </a:solidFill>
          <a:ln w="952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en-US" altLang="zh-CN" sz="1400" dirty="0"/>
              <a:t>acl:: redis_server</a:t>
            </a:r>
            <a:endParaRPr kumimoji="1" lang="zh-CN" altLang="en-US" sz="1400" dirty="0"/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D101354C-A6C8-8442-981F-0E6D586BED2E}"/>
              </a:ext>
            </a:extLst>
          </p:cNvPr>
          <p:cNvSpPr/>
          <p:nvPr/>
        </p:nvSpPr>
        <p:spPr>
          <a:xfrm>
            <a:off x="3651294" y="5742946"/>
            <a:ext cx="1933117" cy="332674"/>
          </a:xfrm>
          <a:prstGeom prst="rect">
            <a:avLst/>
          </a:prstGeom>
          <a:solidFill>
            <a:schemeClr val="accent2"/>
          </a:solidFill>
          <a:ln w="952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en-US" altLang="zh-CN" sz="1400" dirty="0"/>
              <a:t>acl:: redis_cluster</a:t>
            </a:r>
            <a:endParaRPr kumimoji="1" lang="zh-CN" altLang="en-US" sz="1400" dirty="0"/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F132503C-32EB-4C41-9236-6B1D210698B6}"/>
              </a:ext>
            </a:extLst>
          </p:cNvPr>
          <p:cNvSpPr/>
          <p:nvPr/>
        </p:nvSpPr>
        <p:spPr>
          <a:xfrm>
            <a:off x="3651294" y="6120662"/>
            <a:ext cx="1933117" cy="332674"/>
          </a:xfrm>
          <a:prstGeom prst="rect">
            <a:avLst/>
          </a:prstGeom>
          <a:solidFill>
            <a:schemeClr val="accent2"/>
          </a:solidFill>
          <a:ln w="952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en-US" altLang="zh-CN" sz="1400" dirty="0"/>
              <a:t>acl:: redis_connection</a:t>
            </a:r>
            <a:endParaRPr kumimoji="1" lang="zh-CN" altLang="en-US" sz="1400" dirty="0"/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1ED79F22-CDCC-B440-B254-02725A2A48DB}"/>
              </a:ext>
            </a:extLst>
          </p:cNvPr>
          <p:cNvSpPr/>
          <p:nvPr/>
        </p:nvSpPr>
        <p:spPr>
          <a:xfrm>
            <a:off x="7158928" y="3462193"/>
            <a:ext cx="1512168" cy="432048"/>
          </a:xfrm>
          <a:prstGeom prst="rect">
            <a:avLst/>
          </a:prstGeom>
          <a:ln w="952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zh-CN" sz="1400" dirty="0"/>
              <a:t>acl::redis</a:t>
            </a:r>
            <a:endParaRPr kumimoji="1" lang="zh-CN" altLang="en-US" sz="1400" dirty="0"/>
          </a:p>
        </p:txBody>
      </p:sp>
      <p:cxnSp>
        <p:nvCxnSpPr>
          <p:cNvPr id="21" name="曲线连接符 20">
            <a:extLst>
              <a:ext uri="{FF2B5EF4-FFF2-40B4-BE49-F238E27FC236}">
                <a16:creationId xmlns:a16="http://schemas.microsoft.com/office/drawing/2014/main" id="{A5C3159D-5DE0-AB40-B24D-1FEC97E8414B}"/>
              </a:ext>
            </a:extLst>
          </p:cNvPr>
          <p:cNvCxnSpPr>
            <a:stCxn id="5" idx="1"/>
            <a:endCxn id="4" idx="3"/>
          </p:cNvCxnSpPr>
          <p:nvPr/>
        </p:nvCxnSpPr>
        <p:spPr>
          <a:xfrm rot="10800000" flipV="1">
            <a:off x="2123729" y="1115810"/>
            <a:ext cx="1523267" cy="2565885"/>
          </a:xfrm>
          <a:prstGeom prst="curvedConnector3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曲线连接符 22">
            <a:extLst>
              <a:ext uri="{FF2B5EF4-FFF2-40B4-BE49-F238E27FC236}">
                <a16:creationId xmlns:a16="http://schemas.microsoft.com/office/drawing/2014/main" id="{E9D1C3CE-5FC8-6441-8ECF-1BA6A9673FB5}"/>
              </a:ext>
            </a:extLst>
          </p:cNvPr>
          <p:cNvCxnSpPr>
            <a:cxnSpLocks/>
            <a:stCxn id="6" idx="1"/>
            <a:endCxn id="4" idx="3"/>
          </p:cNvCxnSpPr>
          <p:nvPr/>
        </p:nvCxnSpPr>
        <p:spPr>
          <a:xfrm rot="10800000" flipV="1">
            <a:off x="2123728" y="1486562"/>
            <a:ext cx="1518970" cy="2195133"/>
          </a:xfrm>
          <a:prstGeom prst="curvedConnector3">
            <a:avLst>
              <a:gd name="adj1" fmla="val 50000"/>
            </a:avLst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曲线连接符 26">
            <a:extLst>
              <a:ext uri="{FF2B5EF4-FFF2-40B4-BE49-F238E27FC236}">
                <a16:creationId xmlns:a16="http://schemas.microsoft.com/office/drawing/2014/main" id="{73295EC8-4B9B-D14B-9276-C4718864671F}"/>
              </a:ext>
            </a:extLst>
          </p:cNvPr>
          <p:cNvCxnSpPr>
            <a:stCxn id="7" idx="1"/>
            <a:endCxn id="4" idx="3"/>
          </p:cNvCxnSpPr>
          <p:nvPr/>
        </p:nvCxnSpPr>
        <p:spPr>
          <a:xfrm rot="10800000" flipV="1">
            <a:off x="2123728" y="1854284"/>
            <a:ext cx="1514672" cy="1827412"/>
          </a:xfrm>
          <a:prstGeom prst="curvedConnector3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曲线连接符 28">
            <a:extLst>
              <a:ext uri="{FF2B5EF4-FFF2-40B4-BE49-F238E27FC236}">
                <a16:creationId xmlns:a16="http://schemas.microsoft.com/office/drawing/2014/main" id="{392CB0E9-35D7-F148-91BE-D3312EED2E96}"/>
              </a:ext>
            </a:extLst>
          </p:cNvPr>
          <p:cNvCxnSpPr>
            <a:stCxn id="8" idx="1"/>
            <a:endCxn id="4" idx="3"/>
          </p:cNvCxnSpPr>
          <p:nvPr/>
        </p:nvCxnSpPr>
        <p:spPr>
          <a:xfrm rot="10800000" flipV="1">
            <a:off x="2123729" y="2221734"/>
            <a:ext cx="1523267" cy="1459961"/>
          </a:xfrm>
          <a:prstGeom prst="curvedConnector3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曲线连接符 30">
            <a:extLst>
              <a:ext uri="{FF2B5EF4-FFF2-40B4-BE49-F238E27FC236}">
                <a16:creationId xmlns:a16="http://schemas.microsoft.com/office/drawing/2014/main" id="{338819BA-E24A-FB4C-9CE2-9FA614E2BA50}"/>
              </a:ext>
            </a:extLst>
          </p:cNvPr>
          <p:cNvCxnSpPr>
            <a:stCxn id="9" idx="1"/>
            <a:endCxn id="4" idx="3"/>
          </p:cNvCxnSpPr>
          <p:nvPr/>
        </p:nvCxnSpPr>
        <p:spPr>
          <a:xfrm rot="10800000" flipV="1">
            <a:off x="2123729" y="2589186"/>
            <a:ext cx="1523267" cy="1092510"/>
          </a:xfrm>
          <a:prstGeom prst="curvedConnector3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曲线连接符 32">
            <a:extLst>
              <a:ext uri="{FF2B5EF4-FFF2-40B4-BE49-F238E27FC236}">
                <a16:creationId xmlns:a16="http://schemas.microsoft.com/office/drawing/2014/main" id="{A2F81280-0887-B544-BE31-5394BD32581D}"/>
              </a:ext>
            </a:extLst>
          </p:cNvPr>
          <p:cNvCxnSpPr>
            <a:stCxn id="10" idx="1"/>
            <a:endCxn id="4" idx="3"/>
          </p:cNvCxnSpPr>
          <p:nvPr/>
        </p:nvCxnSpPr>
        <p:spPr>
          <a:xfrm rot="10800000" flipV="1">
            <a:off x="2123729" y="2951124"/>
            <a:ext cx="1523267" cy="730572"/>
          </a:xfrm>
          <a:prstGeom prst="curvedConnector3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曲线连接符 34">
            <a:extLst>
              <a:ext uri="{FF2B5EF4-FFF2-40B4-BE49-F238E27FC236}">
                <a16:creationId xmlns:a16="http://schemas.microsoft.com/office/drawing/2014/main" id="{59154EB4-7E33-E547-A84C-C6CDFFF3F2FC}"/>
              </a:ext>
            </a:extLst>
          </p:cNvPr>
          <p:cNvCxnSpPr>
            <a:stCxn id="11" idx="1"/>
            <a:endCxn id="4" idx="3"/>
          </p:cNvCxnSpPr>
          <p:nvPr/>
        </p:nvCxnSpPr>
        <p:spPr>
          <a:xfrm rot="10800000" flipV="1">
            <a:off x="2123729" y="3321248"/>
            <a:ext cx="1517719" cy="360447"/>
          </a:xfrm>
          <a:prstGeom prst="curvedConnector3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曲线连接符 36">
            <a:extLst>
              <a:ext uri="{FF2B5EF4-FFF2-40B4-BE49-F238E27FC236}">
                <a16:creationId xmlns:a16="http://schemas.microsoft.com/office/drawing/2014/main" id="{EC1CE670-E14E-0F4F-88AF-77B8C065ED0D}"/>
              </a:ext>
            </a:extLst>
          </p:cNvPr>
          <p:cNvCxnSpPr>
            <a:stCxn id="12" idx="1"/>
            <a:endCxn id="4" idx="3"/>
          </p:cNvCxnSpPr>
          <p:nvPr/>
        </p:nvCxnSpPr>
        <p:spPr>
          <a:xfrm rot="10800000" flipV="1">
            <a:off x="2123728" y="3681520"/>
            <a:ext cx="1527566" cy="176"/>
          </a:xfrm>
          <a:prstGeom prst="curvedConnector3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曲线连接符 38">
            <a:extLst>
              <a:ext uri="{FF2B5EF4-FFF2-40B4-BE49-F238E27FC236}">
                <a16:creationId xmlns:a16="http://schemas.microsoft.com/office/drawing/2014/main" id="{06B01F20-3A0C-AF4E-A523-EC86D4960B31}"/>
              </a:ext>
            </a:extLst>
          </p:cNvPr>
          <p:cNvCxnSpPr>
            <a:stCxn id="13" idx="1"/>
            <a:endCxn id="4" idx="3"/>
          </p:cNvCxnSpPr>
          <p:nvPr/>
        </p:nvCxnSpPr>
        <p:spPr>
          <a:xfrm rot="10800000">
            <a:off x="2123728" y="3681697"/>
            <a:ext cx="1527566" cy="367275"/>
          </a:xfrm>
          <a:prstGeom prst="curvedConnector3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曲线连接符 40">
            <a:extLst>
              <a:ext uri="{FF2B5EF4-FFF2-40B4-BE49-F238E27FC236}">
                <a16:creationId xmlns:a16="http://schemas.microsoft.com/office/drawing/2014/main" id="{AC5F469A-51C8-324F-A209-7B5D7AEA8C3D}"/>
              </a:ext>
            </a:extLst>
          </p:cNvPr>
          <p:cNvCxnSpPr>
            <a:stCxn id="14" idx="1"/>
            <a:endCxn id="4" idx="3"/>
          </p:cNvCxnSpPr>
          <p:nvPr/>
        </p:nvCxnSpPr>
        <p:spPr>
          <a:xfrm rot="10800000">
            <a:off x="2123728" y="3681696"/>
            <a:ext cx="1536162" cy="738560"/>
          </a:xfrm>
          <a:prstGeom prst="curvedConnector3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曲线连接符 42">
            <a:extLst>
              <a:ext uri="{FF2B5EF4-FFF2-40B4-BE49-F238E27FC236}">
                <a16:creationId xmlns:a16="http://schemas.microsoft.com/office/drawing/2014/main" id="{B6E6AD5C-73B7-074F-AD5E-10C4D54EEC17}"/>
              </a:ext>
            </a:extLst>
          </p:cNvPr>
          <p:cNvCxnSpPr>
            <a:stCxn id="15" idx="1"/>
            <a:endCxn id="4" idx="3"/>
          </p:cNvCxnSpPr>
          <p:nvPr/>
        </p:nvCxnSpPr>
        <p:spPr>
          <a:xfrm rot="10800000">
            <a:off x="2123729" y="3681696"/>
            <a:ext cx="1517719" cy="1481260"/>
          </a:xfrm>
          <a:prstGeom prst="curvedConnector3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曲线连接符 44">
            <a:extLst>
              <a:ext uri="{FF2B5EF4-FFF2-40B4-BE49-F238E27FC236}">
                <a16:creationId xmlns:a16="http://schemas.microsoft.com/office/drawing/2014/main" id="{D9448B00-76F6-564E-BE3A-35861463EF68}"/>
              </a:ext>
            </a:extLst>
          </p:cNvPr>
          <p:cNvCxnSpPr>
            <a:stCxn id="16" idx="1"/>
            <a:endCxn id="4" idx="3"/>
          </p:cNvCxnSpPr>
          <p:nvPr/>
        </p:nvCxnSpPr>
        <p:spPr>
          <a:xfrm rot="10800000">
            <a:off x="2123729" y="3681697"/>
            <a:ext cx="1517719" cy="1849871"/>
          </a:xfrm>
          <a:prstGeom prst="curvedConnector3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曲线连接符 46">
            <a:extLst>
              <a:ext uri="{FF2B5EF4-FFF2-40B4-BE49-F238E27FC236}">
                <a16:creationId xmlns:a16="http://schemas.microsoft.com/office/drawing/2014/main" id="{71D01BD2-94A1-254B-8FC3-035C7FAF65A2}"/>
              </a:ext>
            </a:extLst>
          </p:cNvPr>
          <p:cNvCxnSpPr>
            <a:stCxn id="17" idx="1"/>
            <a:endCxn id="4" idx="3"/>
          </p:cNvCxnSpPr>
          <p:nvPr/>
        </p:nvCxnSpPr>
        <p:spPr>
          <a:xfrm rot="10800000">
            <a:off x="2123728" y="3681697"/>
            <a:ext cx="1527566" cy="2227587"/>
          </a:xfrm>
          <a:prstGeom prst="curvedConnector3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曲线连接符 48">
            <a:extLst>
              <a:ext uri="{FF2B5EF4-FFF2-40B4-BE49-F238E27FC236}">
                <a16:creationId xmlns:a16="http://schemas.microsoft.com/office/drawing/2014/main" id="{6EC30C5C-EF72-7A40-94B4-B1D8D9175074}"/>
              </a:ext>
            </a:extLst>
          </p:cNvPr>
          <p:cNvCxnSpPr>
            <a:stCxn id="18" idx="1"/>
            <a:endCxn id="4" idx="3"/>
          </p:cNvCxnSpPr>
          <p:nvPr/>
        </p:nvCxnSpPr>
        <p:spPr>
          <a:xfrm rot="10800000">
            <a:off x="2123728" y="3681697"/>
            <a:ext cx="1527566" cy="2605303"/>
          </a:xfrm>
          <a:prstGeom prst="curvedConnector3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曲线连接符 50">
            <a:extLst>
              <a:ext uri="{FF2B5EF4-FFF2-40B4-BE49-F238E27FC236}">
                <a16:creationId xmlns:a16="http://schemas.microsoft.com/office/drawing/2014/main" id="{E3A8538F-E757-894A-ABC9-F4121AA6981A}"/>
              </a:ext>
            </a:extLst>
          </p:cNvPr>
          <p:cNvCxnSpPr>
            <a:stCxn id="5" idx="3"/>
            <a:endCxn id="19" idx="1"/>
          </p:cNvCxnSpPr>
          <p:nvPr/>
        </p:nvCxnSpPr>
        <p:spPr>
          <a:xfrm>
            <a:off x="5580112" y="1115811"/>
            <a:ext cx="1578816" cy="2562406"/>
          </a:xfrm>
          <a:prstGeom prst="curvedConnector3">
            <a:avLst/>
          </a:prstGeom>
          <a:ln>
            <a:solidFill>
              <a:srgbClr val="00B05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曲线连接符 52">
            <a:extLst>
              <a:ext uri="{FF2B5EF4-FFF2-40B4-BE49-F238E27FC236}">
                <a16:creationId xmlns:a16="http://schemas.microsoft.com/office/drawing/2014/main" id="{96C83C94-F33C-EE44-BE57-8A5867A7E42C}"/>
              </a:ext>
            </a:extLst>
          </p:cNvPr>
          <p:cNvCxnSpPr>
            <a:stCxn id="6" idx="3"/>
            <a:endCxn id="19" idx="1"/>
          </p:cNvCxnSpPr>
          <p:nvPr/>
        </p:nvCxnSpPr>
        <p:spPr>
          <a:xfrm>
            <a:off x="5575815" y="1486563"/>
            <a:ext cx="1583113" cy="2191654"/>
          </a:xfrm>
          <a:prstGeom prst="curvedConnector3">
            <a:avLst/>
          </a:prstGeom>
          <a:ln>
            <a:solidFill>
              <a:srgbClr val="00B05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曲线连接符 54">
            <a:extLst>
              <a:ext uri="{FF2B5EF4-FFF2-40B4-BE49-F238E27FC236}">
                <a16:creationId xmlns:a16="http://schemas.microsoft.com/office/drawing/2014/main" id="{E95038F5-2D3F-0F47-A908-5C11962E6770}"/>
              </a:ext>
            </a:extLst>
          </p:cNvPr>
          <p:cNvCxnSpPr>
            <a:stCxn id="8" idx="3"/>
            <a:endCxn id="19" idx="1"/>
          </p:cNvCxnSpPr>
          <p:nvPr/>
        </p:nvCxnSpPr>
        <p:spPr>
          <a:xfrm>
            <a:off x="5580112" y="2221735"/>
            <a:ext cx="1578816" cy="1456482"/>
          </a:xfrm>
          <a:prstGeom prst="curvedConnector3">
            <a:avLst/>
          </a:prstGeom>
          <a:ln>
            <a:solidFill>
              <a:srgbClr val="00B05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曲线连接符 56">
            <a:extLst>
              <a:ext uri="{FF2B5EF4-FFF2-40B4-BE49-F238E27FC236}">
                <a16:creationId xmlns:a16="http://schemas.microsoft.com/office/drawing/2014/main" id="{CF192EBD-D514-B349-B51C-BECE26CC9F55}"/>
              </a:ext>
            </a:extLst>
          </p:cNvPr>
          <p:cNvCxnSpPr>
            <a:cxnSpLocks/>
            <a:stCxn id="7" idx="3"/>
            <a:endCxn id="19" idx="1"/>
          </p:cNvCxnSpPr>
          <p:nvPr/>
        </p:nvCxnSpPr>
        <p:spPr>
          <a:xfrm>
            <a:off x="5571517" y="1854284"/>
            <a:ext cx="1587411" cy="1823933"/>
          </a:xfrm>
          <a:prstGeom prst="curvedConnector3">
            <a:avLst/>
          </a:prstGeom>
          <a:ln>
            <a:solidFill>
              <a:srgbClr val="00B05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曲线连接符 58">
            <a:extLst>
              <a:ext uri="{FF2B5EF4-FFF2-40B4-BE49-F238E27FC236}">
                <a16:creationId xmlns:a16="http://schemas.microsoft.com/office/drawing/2014/main" id="{7015675C-9207-CE4A-A731-C8DA928220ED}"/>
              </a:ext>
            </a:extLst>
          </p:cNvPr>
          <p:cNvCxnSpPr>
            <a:stCxn id="10" idx="3"/>
            <a:endCxn id="19" idx="1"/>
          </p:cNvCxnSpPr>
          <p:nvPr/>
        </p:nvCxnSpPr>
        <p:spPr>
          <a:xfrm>
            <a:off x="5580112" y="2951124"/>
            <a:ext cx="1578816" cy="727093"/>
          </a:xfrm>
          <a:prstGeom prst="curvedConnector3">
            <a:avLst/>
          </a:prstGeom>
          <a:ln>
            <a:solidFill>
              <a:srgbClr val="00B05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曲线连接符 60">
            <a:extLst>
              <a:ext uri="{FF2B5EF4-FFF2-40B4-BE49-F238E27FC236}">
                <a16:creationId xmlns:a16="http://schemas.microsoft.com/office/drawing/2014/main" id="{998402C7-DA0B-F645-A57E-A4F63F433802}"/>
              </a:ext>
            </a:extLst>
          </p:cNvPr>
          <p:cNvCxnSpPr>
            <a:stCxn id="11" idx="3"/>
            <a:endCxn id="19" idx="1"/>
          </p:cNvCxnSpPr>
          <p:nvPr/>
        </p:nvCxnSpPr>
        <p:spPr>
          <a:xfrm>
            <a:off x="5574564" y="3321249"/>
            <a:ext cx="1584364" cy="356968"/>
          </a:xfrm>
          <a:prstGeom prst="curvedConnector3">
            <a:avLst/>
          </a:prstGeom>
          <a:ln>
            <a:solidFill>
              <a:srgbClr val="00B05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曲线连接符 62">
            <a:extLst>
              <a:ext uri="{FF2B5EF4-FFF2-40B4-BE49-F238E27FC236}">
                <a16:creationId xmlns:a16="http://schemas.microsoft.com/office/drawing/2014/main" id="{FFB5AC18-30A9-744C-A938-31FD876F88D8}"/>
              </a:ext>
            </a:extLst>
          </p:cNvPr>
          <p:cNvCxnSpPr>
            <a:stCxn id="12" idx="3"/>
            <a:endCxn id="19" idx="1"/>
          </p:cNvCxnSpPr>
          <p:nvPr/>
        </p:nvCxnSpPr>
        <p:spPr>
          <a:xfrm flipV="1">
            <a:off x="5584411" y="3678217"/>
            <a:ext cx="1574517" cy="3303"/>
          </a:xfrm>
          <a:prstGeom prst="curvedConnector3">
            <a:avLst/>
          </a:prstGeom>
          <a:ln>
            <a:solidFill>
              <a:srgbClr val="00B05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曲线连接符 64">
            <a:extLst>
              <a:ext uri="{FF2B5EF4-FFF2-40B4-BE49-F238E27FC236}">
                <a16:creationId xmlns:a16="http://schemas.microsoft.com/office/drawing/2014/main" id="{09D82ADF-151E-6D4E-A2A8-27655ACC5B43}"/>
              </a:ext>
            </a:extLst>
          </p:cNvPr>
          <p:cNvCxnSpPr>
            <a:stCxn id="13" idx="3"/>
            <a:endCxn id="19" idx="1"/>
          </p:cNvCxnSpPr>
          <p:nvPr/>
        </p:nvCxnSpPr>
        <p:spPr>
          <a:xfrm flipV="1">
            <a:off x="5584411" y="3678217"/>
            <a:ext cx="1574517" cy="370754"/>
          </a:xfrm>
          <a:prstGeom prst="curvedConnector3">
            <a:avLst/>
          </a:prstGeom>
          <a:ln>
            <a:solidFill>
              <a:srgbClr val="00B05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曲线连接符 66">
            <a:extLst>
              <a:ext uri="{FF2B5EF4-FFF2-40B4-BE49-F238E27FC236}">
                <a16:creationId xmlns:a16="http://schemas.microsoft.com/office/drawing/2014/main" id="{0A79295B-18B8-CC41-8BCA-E66C454F6F18}"/>
              </a:ext>
            </a:extLst>
          </p:cNvPr>
          <p:cNvCxnSpPr>
            <a:stCxn id="14" idx="3"/>
            <a:endCxn id="19" idx="1"/>
          </p:cNvCxnSpPr>
          <p:nvPr/>
        </p:nvCxnSpPr>
        <p:spPr>
          <a:xfrm flipV="1">
            <a:off x="5593007" y="3678217"/>
            <a:ext cx="1565921" cy="742039"/>
          </a:xfrm>
          <a:prstGeom prst="curvedConnector3">
            <a:avLst/>
          </a:prstGeom>
          <a:ln>
            <a:solidFill>
              <a:srgbClr val="00B05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曲线连接符 68">
            <a:extLst>
              <a:ext uri="{FF2B5EF4-FFF2-40B4-BE49-F238E27FC236}">
                <a16:creationId xmlns:a16="http://schemas.microsoft.com/office/drawing/2014/main" id="{9BED2651-BD8E-0243-BC1D-11D53B35EFB4}"/>
              </a:ext>
            </a:extLst>
          </p:cNvPr>
          <p:cNvCxnSpPr>
            <a:stCxn id="15" idx="3"/>
            <a:endCxn id="19" idx="1"/>
          </p:cNvCxnSpPr>
          <p:nvPr/>
        </p:nvCxnSpPr>
        <p:spPr>
          <a:xfrm flipV="1">
            <a:off x="5574564" y="3678217"/>
            <a:ext cx="1584364" cy="1484739"/>
          </a:xfrm>
          <a:prstGeom prst="curvedConnector3">
            <a:avLst/>
          </a:prstGeom>
          <a:ln>
            <a:solidFill>
              <a:srgbClr val="00B05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曲线连接符 70">
            <a:extLst>
              <a:ext uri="{FF2B5EF4-FFF2-40B4-BE49-F238E27FC236}">
                <a16:creationId xmlns:a16="http://schemas.microsoft.com/office/drawing/2014/main" id="{3C483E98-E275-FF4D-B431-5D516FDFAC6D}"/>
              </a:ext>
            </a:extLst>
          </p:cNvPr>
          <p:cNvCxnSpPr>
            <a:stCxn id="16" idx="3"/>
            <a:endCxn id="19" idx="1"/>
          </p:cNvCxnSpPr>
          <p:nvPr/>
        </p:nvCxnSpPr>
        <p:spPr>
          <a:xfrm flipV="1">
            <a:off x="5574564" y="3678217"/>
            <a:ext cx="1584364" cy="1853350"/>
          </a:xfrm>
          <a:prstGeom prst="curvedConnector3">
            <a:avLst/>
          </a:prstGeom>
          <a:ln>
            <a:solidFill>
              <a:srgbClr val="00B05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曲线连接符 72">
            <a:extLst>
              <a:ext uri="{FF2B5EF4-FFF2-40B4-BE49-F238E27FC236}">
                <a16:creationId xmlns:a16="http://schemas.microsoft.com/office/drawing/2014/main" id="{9E9326D5-6274-5449-906F-453F925977E1}"/>
              </a:ext>
            </a:extLst>
          </p:cNvPr>
          <p:cNvCxnSpPr>
            <a:stCxn id="17" idx="3"/>
            <a:endCxn id="19" idx="1"/>
          </p:cNvCxnSpPr>
          <p:nvPr/>
        </p:nvCxnSpPr>
        <p:spPr>
          <a:xfrm flipV="1">
            <a:off x="5584411" y="3678217"/>
            <a:ext cx="1574517" cy="2231066"/>
          </a:xfrm>
          <a:prstGeom prst="curvedConnector3">
            <a:avLst/>
          </a:prstGeom>
          <a:ln>
            <a:solidFill>
              <a:srgbClr val="00B05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曲线连接符 74">
            <a:extLst>
              <a:ext uri="{FF2B5EF4-FFF2-40B4-BE49-F238E27FC236}">
                <a16:creationId xmlns:a16="http://schemas.microsoft.com/office/drawing/2014/main" id="{9C33A6D2-CA9D-034C-87E6-4094234B3D75}"/>
              </a:ext>
            </a:extLst>
          </p:cNvPr>
          <p:cNvCxnSpPr>
            <a:stCxn id="18" idx="3"/>
            <a:endCxn id="19" idx="1"/>
          </p:cNvCxnSpPr>
          <p:nvPr/>
        </p:nvCxnSpPr>
        <p:spPr>
          <a:xfrm flipV="1">
            <a:off x="5584411" y="3678217"/>
            <a:ext cx="1574517" cy="2608782"/>
          </a:xfrm>
          <a:prstGeom prst="curvedConnector3">
            <a:avLst/>
          </a:prstGeom>
          <a:ln>
            <a:solidFill>
              <a:srgbClr val="00B05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曲线连接符 89">
            <a:extLst>
              <a:ext uri="{FF2B5EF4-FFF2-40B4-BE49-F238E27FC236}">
                <a16:creationId xmlns:a16="http://schemas.microsoft.com/office/drawing/2014/main" id="{F66F1394-A879-3C44-B19E-D79C6C855D37}"/>
              </a:ext>
            </a:extLst>
          </p:cNvPr>
          <p:cNvCxnSpPr>
            <a:stCxn id="9" idx="3"/>
            <a:endCxn id="19" idx="1"/>
          </p:cNvCxnSpPr>
          <p:nvPr/>
        </p:nvCxnSpPr>
        <p:spPr>
          <a:xfrm>
            <a:off x="5580112" y="2589186"/>
            <a:ext cx="1578816" cy="1089031"/>
          </a:xfrm>
          <a:prstGeom prst="curvedConnector3">
            <a:avLst/>
          </a:prstGeom>
          <a:ln>
            <a:solidFill>
              <a:srgbClr val="00B05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文本框 104">
            <a:extLst>
              <a:ext uri="{FF2B5EF4-FFF2-40B4-BE49-F238E27FC236}">
                <a16:creationId xmlns:a16="http://schemas.microsoft.com/office/drawing/2014/main" id="{99B96D05-FAB1-0C44-B0D2-DA08D4466622}"/>
              </a:ext>
            </a:extLst>
          </p:cNvPr>
          <p:cNvSpPr txBox="1"/>
          <p:nvPr/>
        </p:nvSpPr>
        <p:spPr>
          <a:xfrm>
            <a:off x="622659" y="1548685"/>
            <a:ext cx="1445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/>
              <a:t>Redis</a:t>
            </a:r>
            <a:r>
              <a:rPr kumimoji="1" lang="zh-CN" altLang="en-US" dirty="0"/>
              <a:t>命令类映射关系图</a:t>
            </a:r>
          </a:p>
        </p:txBody>
      </p:sp>
      <p:sp>
        <p:nvSpPr>
          <p:cNvPr id="106" name="文本框 105">
            <a:extLst>
              <a:ext uri="{FF2B5EF4-FFF2-40B4-BE49-F238E27FC236}">
                <a16:creationId xmlns:a16="http://schemas.microsoft.com/office/drawing/2014/main" id="{7EA4C7A3-115E-FE41-A2CA-48608AB97BD3}"/>
              </a:ext>
            </a:extLst>
          </p:cNvPr>
          <p:cNvSpPr txBox="1"/>
          <p:nvPr/>
        </p:nvSpPr>
        <p:spPr>
          <a:xfrm>
            <a:off x="6732240" y="1467730"/>
            <a:ext cx="19388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dirty="0"/>
              <a:t>每个</a:t>
            </a:r>
            <a:r>
              <a:rPr kumimoji="1" lang="en-US" altLang="zh-CN" dirty="0"/>
              <a:t>Redis</a:t>
            </a:r>
            <a:r>
              <a:rPr kumimoji="1" lang="zh-CN" altLang="en-US" dirty="0"/>
              <a:t>命令在类内部对应一个或多个方法接口</a:t>
            </a:r>
          </a:p>
        </p:txBody>
      </p:sp>
      <p:sp>
        <p:nvSpPr>
          <p:cNvPr id="107" name="文本框 106">
            <a:extLst>
              <a:ext uri="{FF2B5EF4-FFF2-40B4-BE49-F238E27FC236}">
                <a16:creationId xmlns:a16="http://schemas.microsoft.com/office/drawing/2014/main" id="{E5381406-EB5E-E548-89C0-2E9B45C7D1E0}"/>
              </a:ext>
            </a:extLst>
          </p:cNvPr>
          <p:cNvSpPr txBox="1"/>
          <p:nvPr/>
        </p:nvSpPr>
        <p:spPr>
          <a:xfrm>
            <a:off x="457202" y="4907828"/>
            <a:ext cx="18105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dirty="0"/>
              <a:t>所有的类都继承于同一个基类</a:t>
            </a:r>
          </a:p>
        </p:txBody>
      </p:sp>
      <p:sp>
        <p:nvSpPr>
          <p:cNvPr id="108" name="文本框 107">
            <a:extLst>
              <a:ext uri="{FF2B5EF4-FFF2-40B4-BE49-F238E27FC236}">
                <a16:creationId xmlns:a16="http://schemas.microsoft.com/office/drawing/2014/main" id="{87BE67E6-212A-8544-ACA8-4DF1AC2CB284}"/>
              </a:ext>
            </a:extLst>
          </p:cNvPr>
          <p:cNvSpPr txBox="1"/>
          <p:nvPr/>
        </p:nvSpPr>
        <p:spPr>
          <a:xfrm>
            <a:off x="6732240" y="4965374"/>
            <a:ext cx="20725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dirty="0"/>
              <a:t>一个统一的子类继承了所有命令类</a:t>
            </a:r>
          </a:p>
        </p:txBody>
      </p:sp>
      <p:sp>
        <p:nvSpPr>
          <p:cNvPr id="72" name="矩形 71">
            <a:extLst>
              <a:ext uri="{FF2B5EF4-FFF2-40B4-BE49-F238E27FC236}">
                <a16:creationId xmlns:a16="http://schemas.microsoft.com/office/drawing/2014/main" id="{E86D6C8D-93DF-D047-B0A0-F5B20CA42214}"/>
              </a:ext>
            </a:extLst>
          </p:cNvPr>
          <p:cNvSpPr/>
          <p:nvPr/>
        </p:nvSpPr>
        <p:spPr>
          <a:xfrm>
            <a:off x="3646995" y="4625269"/>
            <a:ext cx="1933117" cy="332674"/>
          </a:xfrm>
          <a:prstGeom prst="rect">
            <a:avLst/>
          </a:prstGeom>
          <a:solidFill>
            <a:schemeClr val="accent2"/>
          </a:solidFill>
          <a:ln w="952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en-US" altLang="zh-CN" sz="1400" dirty="0"/>
              <a:t>acl:: redis_stream</a:t>
            </a:r>
            <a:endParaRPr kumimoji="1"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956932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目录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zh-CN" altLang="en-US" dirty="0"/>
              <a:t>设计目标</a:t>
            </a:r>
            <a:endParaRPr lang="en-US" altLang="zh-CN" dirty="0"/>
          </a:p>
          <a:p>
            <a:r>
              <a:rPr lang="zh-CN" altLang="en-US" dirty="0"/>
              <a:t>支持的数据类型</a:t>
            </a:r>
            <a:endParaRPr lang="en-US" altLang="zh-CN" dirty="0"/>
          </a:p>
          <a:p>
            <a:r>
              <a:rPr lang="zh-CN" altLang="en-US" dirty="0"/>
              <a:t>通信协议</a:t>
            </a:r>
            <a:endParaRPr lang="en-US" altLang="zh-CN" dirty="0"/>
          </a:p>
          <a:p>
            <a:r>
              <a:rPr lang="zh-CN" altLang="en-US" dirty="0"/>
              <a:t>集群部署方式</a:t>
            </a:r>
            <a:endParaRPr lang="en-US" altLang="zh-CN" dirty="0"/>
          </a:p>
          <a:p>
            <a:r>
              <a:rPr lang="zh-CN" altLang="en-US" dirty="0"/>
              <a:t>集群中节点的作用</a:t>
            </a:r>
            <a:endParaRPr lang="en-US" altLang="zh-CN" dirty="0"/>
          </a:p>
          <a:p>
            <a:r>
              <a:rPr lang="zh-CN" altLang="en-US" dirty="0"/>
              <a:t>集群的工作原理</a:t>
            </a:r>
            <a:endParaRPr lang="en-US" altLang="zh-CN" dirty="0"/>
          </a:p>
          <a:p>
            <a:r>
              <a:rPr lang="zh-CN" altLang="en-US" dirty="0"/>
              <a:t>分区性（数据分布模型）</a:t>
            </a:r>
            <a:endParaRPr lang="en-US" altLang="zh-CN" dirty="0"/>
          </a:p>
          <a:p>
            <a:r>
              <a:rPr lang="zh-CN" altLang="en-US" dirty="0"/>
              <a:t>数据访问方式</a:t>
            </a:r>
            <a:r>
              <a:rPr lang="en-US" altLang="zh-CN" dirty="0"/>
              <a:t>---</a:t>
            </a:r>
            <a:r>
              <a:rPr lang="zh-CN" altLang="en-US" dirty="0"/>
              <a:t>持久性重定向机制</a:t>
            </a:r>
            <a:endParaRPr lang="en-US" altLang="zh-CN" dirty="0"/>
          </a:p>
          <a:p>
            <a:r>
              <a:rPr lang="zh-CN" altLang="en-US" dirty="0"/>
              <a:t>数据访问方式</a:t>
            </a:r>
            <a:r>
              <a:rPr lang="en-US" altLang="zh-CN" dirty="0"/>
              <a:t>---</a:t>
            </a:r>
            <a:r>
              <a:rPr lang="zh-CN" altLang="en-US" dirty="0"/>
              <a:t>临时性重定向机制</a:t>
            </a:r>
            <a:endParaRPr lang="en-US" altLang="zh-CN" dirty="0"/>
          </a:p>
          <a:p>
            <a:r>
              <a:rPr lang="zh-CN" altLang="en-US" dirty="0"/>
              <a:t>集群的创建过程</a:t>
            </a:r>
            <a:endParaRPr lang="en-US" altLang="zh-CN" dirty="0"/>
          </a:p>
          <a:p>
            <a:r>
              <a:rPr lang="zh-CN" altLang="en-US" dirty="0"/>
              <a:t>创建集群的建议原则</a:t>
            </a:r>
            <a:endParaRPr lang="en-US" altLang="zh-CN" dirty="0"/>
          </a:p>
          <a:p>
            <a:r>
              <a:rPr lang="zh-CN" altLang="en-US" dirty="0"/>
              <a:t>哈希槽迁移过程</a:t>
            </a:r>
          </a:p>
          <a:p>
            <a:r>
              <a:rPr lang="zh-CN" altLang="en-US" dirty="0"/>
              <a:t>注意事项</a:t>
            </a:r>
            <a:endParaRPr lang="en-US" altLang="zh-CN" dirty="0"/>
          </a:p>
          <a:p>
            <a:r>
              <a:rPr lang="zh-CN" altLang="en-US" dirty="0"/>
              <a:t>客户端要求</a:t>
            </a:r>
            <a:endParaRPr lang="en-US" altLang="zh-CN" dirty="0"/>
          </a:p>
          <a:p>
            <a:r>
              <a:rPr lang="zh-CN" altLang="en-US" dirty="0"/>
              <a:t>使用</a:t>
            </a:r>
            <a:r>
              <a:rPr lang="en-US" altLang="zh-CN" dirty="0"/>
              <a:t>Acl Redis</a:t>
            </a:r>
            <a:r>
              <a:rPr lang="zh-CN" altLang="en-US" dirty="0"/>
              <a:t>库</a:t>
            </a:r>
            <a:endParaRPr lang="en-US" altLang="zh-CN" dirty="0"/>
          </a:p>
          <a:p>
            <a:r>
              <a:rPr lang="en-US" altLang="zh-CN" dirty="0"/>
              <a:t>redis_builder </a:t>
            </a:r>
            <a:r>
              <a:rPr lang="zh-CN" altLang="en-US" dirty="0"/>
              <a:t>工具</a:t>
            </a:r>
            <a:endParaRPr lang="en-US" altLang="zh-CN" dirty="0"/>
          </a:p>
          <a:p>
            <a:r>
              <a:rPr lang="zh-CN" altLang="en-US" dirty="0"/>
              <a:t>参考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1078531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43CFAA3-4F16-7C40-8F22-0B518C945D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Acl Redis</a:t>
            </a:r>
            <a:r>
              <a:rPr kumimoji="1" lang="zh-CN" altLang="en-US" dirty="0"/>
              <a:t>库类关系图谱</a:t>
            </a:r>
            <a:r>
              <a:rPr kumimoji="1" lang="en-US" altLang="zh-CN" dirty="0"/>
              <a:t> --- </a:t>
            </a:r>
            <a:r>
              <a:rPr kumimoji="1" lang="zh-CN" altLang="en-US" dirty="0"/>
              <a:t>通信类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2EEF59DE-3C39-1F4D-A39F-1CC68FFABAD5}"/>
              </a:ext>
            </a:extLst>
          </p:cNvPr>
          <p:cNvSpPr/>
          <p:nvPr/>
        </p:nvSpPr>
        <p:spPr>
          <a:xfrm>
            <a:off x="3347864" y="5042281"/>
            <a:ext cx="2086036" cy="432048"/>
          </a:xfrm>
          <a:prstGeom prst="rect">
            <a:avLst/>
          </a:prstGeom>
          <a:solidFill>
            <a:schemeClr val="accent2"/>
          </a:solidFill>
          <a:ln w="952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zh-CN" sz="1400" dirty="0"/>
              <a:t>acl::redis_client</a:t>
            </a:r>
            <a:endParaRPr kumimoji="1" lang="zh-CN" altLang="en-US" sz="1400" dirty="0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DAFE8BA2-0C41-4449-86D7-F323DDB20E56}"/>
              </a:ext>
            </a:extLst>
          </p:cNvPr>
          <p:cNvSpPr/>
          <p:nvPr/>
        </p:nvSpPr>
        <p:spPr>
          <a:xfrm>
            <a:off x="3347864" y="3906203"/>
            <a:ext cx="2088232" cy="432048"/>
          </a:xfrm>
          <a:prstGeom prst="rect">
            <a:avLst/>
          </a:prstGeom>
          <a:solidFill>
            <a:schemeClr val="accent2"/>
          </a:solidFill>
          <a:ln w="952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zh-CN" sz="1400" dirty="0"/>
              <a:t>acl::redis_client_pool</a:t>
            </a:r>
            <a:endParaRPr kumimoji="1" lang="zh-CN" altLang="en-US" sz="1400" dirty="0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C765FA9A-8543-1147-8F6E-924155060284}"/>
              </a:ext>
            </a:extLst>
          </p:cNvPr>
          <p:cNvSpPr/>
          <p:nvPr/>
        </p:nvSpPr>
        <p:spPr>
          <a:xfrm>
            <a:off x="3345668" y="2852935"/>
            <a:ext cx="2088232" cy="432048"/>
          </a:xfrm>
          <a:prstGeom prst="rect">
            <a:avLst/>
          </a:prstGeom>
          <a:solidFill>
            <a:schemeClr val="accent2"/>
          </a:solidFill>
          <a:ln w="952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zh-CN" sz="1400" dirty="0"/>
              <a:t>acl::redis_client_cluster</a:t>
            </a:r>
            <a:endParaRPr kumimoji="1" lang="zh-CN" altLang="en-US" sz="1400" dirty="0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0BA3B0C1-1B03-874A-9B71-B1E76FFD984B}"/>
              </a:ext>
            </a:extLst>
          </p:cNvPr>
          <p:cNvSpPr/>
          <p:nvPr/>
        </p:nvSpPr>
        <p:spPr>
          <a:xfrm>
            <a:off x="3345668" y="1852849"/>
            <a:ext cx="2088232" cy="432048"/>
          </a:xfrm>
          <a:prstGeom prst="rect">
            <a:avLst/>
          </a:prstGeom>
          <a:solidFill>
            <a:schemeClr val="accent2"/>
          </a:solidFill>
          <a:ln w="952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zh-CN" sz="1400" dirty="0"/>
              <a:t>acl::redis_client_pipeline</a:t>
            </a:r>
            <a:endParaRPr kumimoji="1" lang="zh-CN" altLang="en-US" sz="1400" dirty="0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ED7E9120-D291-FA4B-B64A-CB3B25EB2C99}"/>
              </a:ext>
            </a:extLst>
          </p:cNvPr>
          <p:cNvSpPr/>
          <p:nvPr/>
        </p:nvSpPr>
        <p:spPr>
          <a:xfrm>
            <a:off x="613756" y="5042281"/>
            <a:ext cx="2086036" cy="432048"/>
          </a:xfrm>
          <a:prstGeom prst="rect">
            <a:avLst/>
          </a:prstGeom>
          <a:ln w="952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zh-CN" sz="1400" dirty="0"/>
              <a:t>acl::connect_client</a:t>
            </a:r>
            <a:endParaRPr kumimoji="1" lang="zh-CN" altLang="en-US" sz="1400" dirty="0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0A161284-BD4E-1344-AA6E-94759AFFD3DE}"/>
              </a:ext>
            </a:extLst>
          </p:cNvPr>
          <p:cNvSpPr/>
          <p:nvPr/>
        </p:nvSpPr>
        <p:spPr>
          <a:xfrm>
            <a:off x="611560" y="3906203"/>
            <a:ext cx="2088232" cy="432048"/>
          </a:xfrm>
          <a:prstGeom prst="rect">
            <a:avLst/>
          </a:prstGeom>
          <a:ln w="952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zh-CN" sz="1400" dirty="0"/>
              <a:t>acl::connect_pool</a:t>
            </a:r>
            <a:endParaRPr kumimoji="1" lang="zh-CN" altLang="en-US" sz="1400" dirty="0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0F904C98-A7E8-1F41-9B88-8E0E348A97A7}"/>
              </a:ext>
            </a:extLst>
          </p:cNvPr>
          <p:cNvSpPr/>
          <p:nvPr/>
        </p:nvSpPr>
        <p:spPr>
          <a:xfrm>
            <a:off x="611560" y="2852935"/>
            <a:ext cx="2088232" cy="432048"/>
          </a:xfrm>
          <a:prstGeom prst="rect">
            <a:avLst/>
          </a:prstGeom>
          <a:ln w="952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zh-CN" sz="1400" dirty="0"/>
              <a:t>acl::connect_manager</a:t>
            </a:r>
            <a:endParaRPr kumimoji="1" lang="zh-CN" altLang="en-US" sz="1400" dirty="0"/>
          </a:p>
        </p:txBody>
      </p:sp>
      <p:cxnSp>
        <p:nvCxnSpPr>
          <p:cNvPr id="14" name="直线箭头连接符 13">
            <a:extLst>
              <a:ext uri="{FF2B5EF4-FFF2-40B4-BE49-F238E27FC236}">
                <a16:creationId xmlns:a16="http://schemas.microsoft.com/office/drawing/2014/main" id="{4B1E5C4C-7907-CA47-9465-9D21484B170F}"/>
              </a:ext>
            </a:extLst>
          </p:cNvPr>
          <p:cNvCxnSpPr>
            <a:stCxn id="7" idx="1"/>
            <a:endCxn id="12" idx="3"/>
          </p:cNvCxnSpPr>
          <p:nvPr/>
        </p:nvCxnSpPr>
        <p:spPr>
          <a:xfrm flipH="1">
            <a:off x="2699792" y="3068959"/>
            <a:ext cx="645876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线箭头连接符 15">
            <a:extLst>
              <a:ext uri="{FF2B5EF4-FFF2-40B4-BE49-F238E27FC236}">
                <a16:creationId xmlns:a16="http://schemas.microsoft.com/office/drawing/2014/main" id="{15C36215-B8F5-2741-92FB-7D43549F2E3C}"/>
              </a:ext>
            </a:extLst>
          </p:cNvPr>
          <p:cNvCxnSpPr>
            <a:stCxn id="6" idx="1"/>
            <a:endCxn id="11" idx="3"/>
          </p:cNvCxnSpPr>
          <p:nvPr/>
        </p:nvCxnSpPr>
        <p:spPr>
          <a:xfrm flipH="1">
            <a:off x="2699792" y="4122227"/>
            <a:ext cx="648072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线箭头连接符 17">
            <a:extLst>
              <a:ext uri="{FF2B5EF4-FFF2-40B4-BE49-F238E27FC236}">
                <a16:creationId xmlns:a16="http://schemas.microsoft.com/office/drawing/2014/main" id="{EF6B40D8-E773-AE4E-8E97-AC0B918930DF}"/>
              </a:ext>
            </a:extLst>
          </p:cNvPr>
          <p:cNvCxnSpPr>
            <a:stCxn id="4" idx="1"/>
            <a:endCxn id="10" idx="3"/>
          </p:cNvCxnSpPr>
          <p:nvPr/>
        </p:nvCxnSpPr>
        <p:spPr>
          <a:xfrm flipH="1">
            <a:off x="2699792" y="5258305"/>
            <a:ext cx="648072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线箭头连接符 22">
            <a:extLst>
              <a:ext uri="{FF2B5EF4-FFF2-40B4-BE49-F238E27FC236}">
                <a16:creationId xmlns:a16="http://schemas.microsoft.com/office/drawing/2014/main" id="{21F7991C-37DD-A942-8A8D-EED480EFF03F}"/>
              </a:ext>
            </a:extLst>
          </p:cNvPr>
          <p:cNvCxnSpPr>
            <a:stCxn id="10" idx="0"/>
            <a:endCxn id="11" idx="2"/>
          </p:cNvCxnSpPr>
          <p:nvPr/>
        </p:nvCxnSpPr>
        <p:spPr>
          <a:xfrm flipH="1" flipV="1">
            <a:off x="1655676" y="4338251"/>
            <a:ext cx="1098" cy="704030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线箭头连接符 24">
            <a:extLst>
              <a:ext uri="{FF2B5EF4-FFF2-40B4-BE49-F238E27FC236}">
                <a16:creationId xmlns:a16="http://schemas.microsoft.com/office/drawing/2014/main" id="{954977BB-4F7D-6743-984E-315F443F7225}"/>
              </a:ext>
            </a:extLst>
          </p:cNvPr>
          <p:cNvCxnSpPr>
            <a:stCxn id="11" idx="0"/>
            <a:endCxn id="12" idx="2"/>
          </p:cNvCxnSpPr>
          <p:nvPr/>
        </p:nvCxnSpPr>
        <p:spPr>
          <a:xfrm flipV="1">
            <a:off x="1655676" y="3284983"/>
            <a:ext cx="0" cy="621220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线箭头连接符 26">
            <a:extLst>
              <a:ext uri="{FF2B5EF4-FFF2-40B4-BE49-F238E27FC236}">
                <a16:creationId xmlns:a16="http://schemas.microsoft.com/office/drawing/2014/main" id="{96D9CE50-D970-9C46-9BBC-9773C92BA5F8}"/>
              </a:ext>
            </a:extLst>
          </p:cNvPr>
          <p:cNvCxnSpPr>
            <a:stCxn id="4" idx="0"/>
            <a:endCxn id="6" idx="2"/>
          </p:cNvCxnSpPr>
          <p:nvPr/>
        </p:nvCxnSpPr>
        <p:spPr>
          <a:xfrm flipV="1">
            <a:off x="4390882" y="4338251"/>
            <a:ext cx="1098" cy="704030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线箭头连接符 28">
            <a:extLst>
              <a:ext uri="{FF2B5EF4-FFF2-40B4-BE49-F238E27FC236}">
                <a16:creationId xmlns:a16="http://schemas.microsoft.com/office/drawing/2014/main" id="{64162664-862E-3F47-8FCB-35AB15F74378}"/>
              </a:ext>
            </a:extLst>
          </p:cNvPr>
          <p:cNvCxnSpPr>
            <a:stCxn id="6" idx="0"/>
            <a:endCxn id="7" idx="2"/>
          </p:cNvCxnSpPr>
          <p:nvPr/>
        </p:nvCxnSpPr>
        <p:spPr>
          <a:xfrm flipH="1" flipV="1">
            <a:off x="4389784" y="3284983"/>
            <a:ext cx="2196" cy="621220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29">
            <a:extLst>
              <a:ext uri="{FF2B5EF4-FFF2-40B4-BE49-F238E27FC236}">
                <a16:creationId xmlns:a16="http://schemas.microsoft.com/office/drawing/2014/main" id="{95CABD84-376F-7A47-87E3-96AF457359E6}"/>
              </a:ext>
            </a:extLst>
          </p:cNvPr>
          <p:cNvSpPr txBox="1"/>
          <p:nvPr/>
        </p:nvSpPr>
        <p:spPr>
          <a:xfrm>
            <a:off x="5868144" y="4869160"/>
            <a:ext cx="23042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200" dirty="0"/>
              <a:t>与单一</a:t>
            </a:r>
            <a:r>
              <a:rPr kumimoji="1" lang="en-US" altLang="zh-CN" sz="1200" dirty="0"/>
              <a:t>Redis</a:t>
            </a:r>
            <a:r>
              <a:rPr kumimoji="1" lang="zh-CN" altLang="en-US" sz="1200" dirty="0"/>
              <a:t>节点保持单一连接；</a:t>
            </a:r>
            <a:endParaRPr kumimoji="1" lang="en-US" altLang="zh-CN" sz="1200" dirty="0"/>
          </a:p>
        </p:txBody>
      </p:sp>
      <p:sp>
        <p:nvSpPr>
          <p:cNvPr id="33" name="左大括号 32">
            <a:extLst>
              <a:ext uri="{FF2B5EF4-FFF2-40B4-BE49-F238E27FC236}">
                <a16:creationId xmlns:a16="http://schemas.microsoft.com/office/drawing/2014/main" id="{C2503E2F-5443-E541-AE6F-FE7549821D4D}"/>
              </a:ext>
            </a:extLst>
          </p:cNvPr>
          <p:cNvSpPr/>
          <p:nvPr/>
        </p:nvSpPr>
        <p:spPr>
          <a:xfrm>
            <a:off x="5508104" y="5013176"/>
            <a:ext cx="360040" cy="530909"/>
          </a:xfrm>
          <a:prstGeom prst="leftBrace">
            <a:avLst/>
          </a:prstGeom>
          <a:ln>
            <a:solidFill>
              <a:srgbClr val="0070C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38F24886-3E53-A045-9ACF-84AF366E3AB1}"/>
              </a:ext>
            </a:extLst>
          </p:cNvPr>
          <p:cNvSpPr txBox="1"/>
          <p:nvPr/>
        </p:nvSpPr>
        <p:spPr>
          <a:xfrm>
            <a:off x="5868144" y="5134011"/>
            <a:ext cx="23042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200" dirty="0"/>
              <a:t>同一类对象不能跨线程使用；</a:t>
            </a:r>
            <a:endParaRPr kumimoji="1" lang="en-US" altLang="zh-CN" sz="1200" dirty="0"/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id="{DCEFBD07-A297-D44E-BAB6-27B5474A935F}"/>
              </a:ext>
            </a:extLst>
          </p:cNvPr>
          <p:cNvSpPr txBox="1"/>
          <p:nvPr/>
        </p:nvSpPr>
        <p:spPr>
          <a:xfrm>
            <a:off x="5886506" y="3743150"/>
            <a:ext cx="23042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200" dirty="0"/>
              <a:t>与单一</a:t>
            </a:r>
            <a:r>
              <a:rPr kumimoji="1" lang="en-US" altLang="zh-CN" sz="1200" dirty="0"/>
              <a:t>Redis</a:t>
            </a:r>
            <a:r>
              <a:rPr kumimoji="1" lang="zh-CN" altLang="en-US" sz="1200" dirty="0"/>
              <a:t>节点保持连接池；</a:t>
            </a:r>
            <a:endParaRPr kumimoji="1" lang="en-US" altLang="zh-CN" sz="1200" dirty="0"/>
          </a:p>
        </p:txBody>
      </p:sp>
      <p:sp>
        <p:nvSpPr>
          <p:cNvPr id="37" name="左大括号 36">
            <a:extLst>
              <a:ext uri="{FF2B5EF4-FFF2-40B4-BE49-F238E27FC236}">
                <a16:creationId xmlns:a16="http://schemas.microsoft.com/office/drawing/2014/main" id="{F06888AC-7C9D-964A-B4AD-4F337CA11F9D}"/>
              </a:ext>
            </a:extLst>
          </p:cNvPr>
          <p:cNvSpPr/>
          <p:nvPr/>
        </p:nvSpPr>
        <p:spPr>
          <a:xfrm>
            <a:off x="5535287" y="3873171"/>
            <a:ext cx="360040" cy="530909"/>
          </a:xfrm>
          <a:prstGeom prst="leftBrace">
            <a:avLst/>
          </a:prstGeom>
          <a:ln>
            <a:solidFill>
              <a:srgbClr val="0070C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8" name="文本框 37">
            <a:extLst>
              <a:ext uri="{FF2B5EF4-FFF2-40B4-BE49-F238E27FC236}">
                <a16:creationId xmlns:a16="http://schemas.microsoft.com/office/drawing/2014/main" id="{741965CC-E0FE-E641-8532-70316529EE76}"/>
              </a:ext>
            </a:extLst>
          </p:cNvPr>
          <p:cNvSpPr txBox="1"/>
          <p:nvPr/>
        </p:nvSpPr>
        <p:spPr>
          <a:xfrm>
            <a:off x="5886506" y="4008001"/>
            <a:ext cx="23042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200" dirty="0"/>
              <a:t>同一类对象可以能跨线程使用；</a:t>
            </a:r>
            <a:endParaRPr kumimoji="1" lang="en-US" altLang="zh-CN" sz="1200" dirty="0"/>
          </a:p>
        </p:txBody>
      </p:sp>
      <p:sp>
        <p:nvSpPr>
          <p:cNvPr id="39" name="文本框 38">
            <a:extLst>
              <a:ext uri="{FF2B5EF4-FFF2-40B4-BE49-F238E27FC236}">
                <a16:creationId xmlns:a16="http://schemas.microsoft.com/office/drawing/2014/main" id="{84C86A37-C8FE-FD4F-8DCB-7C852DA9405E}"/>
              </a:ext>
            </a:extLst>
          </p:cNvPr>
          <p:cNvSpPr txBox="1"/>
          <p:nvPr/>
        </p:nvSpPr>
        <p:spPr>
          <a:xfrm>
            <a:off x="5886506" y="4293096"/>
            <a:ext cx="23042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200" dirty="0"/>
              <a:t>用于单节点模式</a:t>
            </a:r>
            <a:endParaRPr kumimoji="1" lang="en-US" altLang="zh-CN" sz="1200" dirty="0"/>
          </a:p>
        </p:txBody>
      </p:sp>
      <p:sp>
        <p:nvSpPr>
          <p:cNvPr id="40" name="文本框 39">
            <a:extLst>
              <a:ext uri="{FF2B5EF4-FFF2-40B4-BE49-F238E27FC236}">
                <a16:creationId xmlns:a16="http://schemas.microsoft.com/office/drawing/2014/main" id="{C308218A-30E0-2942-B957-6A8319D0AD48}"/>
              </a:ext>
            </a:extLst>
          </p:cNvPr>
          <p:cNvSpPr txBox="1"/>
          <p:nvPr/>
        </p:nvSpPr>
        <p:spPr>
          <a:xfrm>
            <a:off x="5868144" y="5411102"/>
            <a:ext cx="23042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200" dirty="0"/>
              <a:t>用于单节点模式</a:t>
            </a:r>
            <a:endParaRPr kumimoji="1" lang="en-US" altLang="zh-CN" sz="1200" dirty="0"/>
          </a:p>
        </p:txBody>
      </p:sp>
      <p:sp>
        <p:nvSpPr>
          <p:cNvPr id="41" name="文本框 40">
            <a:extLst>
              <a:ext uri="{FF2B5EF4-FFF2-40B4-BE49-F238E27FC236}">
                <a16:creationId xmlns:a16="http://schemas.microsoft.com/office/drawing/2014/main" id="{DEED2EEB-B3BE-7B46-884C-978B9E1CC7FB}"/>
              </a:ext>
            </a:extLst>
          </p:cNvPr>
          <p:cNvSpPr txBox="1"/>
          <p:nvPr/>
        </p:nvSpPr>
        <p:spPr>
          <a:xfrm>
            <a:off x="5895327" y="2665608"/>
            <a:ext cx="23042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200" dirty="0"/>
              <a:t>与每一</a:t>
            </a:r>
            <a:r>
              <a:rPr kumimoji="1" lang="en-US" altLang="zh-CN" sz="1200" dirty="0"/>
              <a:t>Redis</a:t>
            </a:r>
            <a:r>
              <a:rPr kumimoji="1" lang="zh-CN" altLang="en-US" sz="1200" dirty="0"/>
              <a:t>节点保持连接池；</a:t>
            </a:r>
            <a:endParaRPr kumimoji="1" lang="en-US" altLang="zh-CN" sz="1200" dirty="0"/>
          </a:p>
        </p:txBody>
      </p:sp>
      <p:sp>
        <p:nvSpPr>
          <p:cNvPr id="42" name="左大括号 41">
            <a:extLst>
              <a:ext uri="{FF2B5EF4-FFF2-40B4-BE49-F238E27FC236}">
                <a16:creationId xmlns:a16="http://schemas.microsoft.com/office/drawing/2014/main" id="{14D7FCC0-7A55-9D44-B58C-12554141AFFC}"/>
              </a:ext>
            </a:extLst>
          </p:cNvPr>
          <p:cNvSpPr/>
          <p:nvPr/>
        </p:nvSpPr>
        <p:spPr>
          <a:xfrm>
            <a:off x="5544108" y="2795629"/>
            <a:ext cx="360040" cy="530909"/>
          </a:xfrm>
          <a:prstGeom prst="leftBrace">
            <a:avLst/>
          </a:prstGeom>
          <a:ln>
            <a:solidFill>
              <a:srgbClr val="0070C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3" name="文本框 42">
            <a:extLst>
              <a:ext uri="{FF2B5EF4-FFF2-40B4-BE49-F238E27FC236}">
                <a16:creationId xmlns:a16="http://schemas.microsoft.com/office/drawing/2014/main" id="{C9768790-2774-7E49-84E9-888D33146F44}"/>
              </a:ext>
            </a:extLst>
          </p:cNvPr>
          <p:cNvSpPr txBox="1"/>
          <p:nvPr/>
        </p:nvSpPr>
        <p:spPr>
          <a:xfrm>
            <a:off x="5895327" y="2930459"/>
            <a:ext cx="23042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200" dirty="0"/>
              <a:t>同一类对象可以能跨线程使用；</a:t>
            </a:r>
            <a:endParaRPr kumimoji="1" lang="en-US" altLang="zh-CN" sz="1200" dirty="0"/>
          </a:p>
        </p:txBody>
      </p:sp>
      <p:sp>
        <p:nvSpPr>
          <p:cNvPr id="44" name="文本框 43">
            <a:extLst>
              <a:ext uri="{FF2B5EF4-FFF2-40B4-BE49-F238E27FC236}">
                <a16:creationId xmlns:a16="http://schemas.microsoft.com/office/drawing/2014/main" id="{055E9512-367C-4947-AB36-96C5EF5B9D64}"/>
              </a:ext>
            </a:extLst>
          </p:cNvPr>
          <p:cNvSpPr txBox="1"/>
          <p:nvPr/>
        </p:nvSpPr>
        <p:spPr>
          <a:xfrm>
            <a:off x="5895327" y="3215554"/>
            <a:ext cx="23042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200" dirty="0"/>
              <a:t>用于单节点模式或集群模式</a:t>
            </a:r>
            <a:endParaRPr kumimoji="1" lang="en-US" altLang="zh-CN" sz="1200" dirty="0"/>
          </a:p>
        </p:txBody>
      </p:sp>
      <p:sp>
        <p:nvSpPr>
          <p:cNvPr id="45" name="矩形 44">
            <a:extLst>
              <a:ext uri="{FF2B5EF4-FFF2-40B4-BE49-F238E27FC236}">
                <a16:creationId xmlns:a16="http://schemas.microsoft.com/office/drawing/2014/main" id="{CAB8D35B-1A7A-EA4A-A1A6-2E6CFCF07877}"/>
              </a:ext>
            </a:extLst>
          </p:cNvPr>
          <p:cNvSpPr/>
          <p:nvPr/>
        </p:nvSpPr>
        <p:spPr>
          <a:xfrm>
            <a:off x="611560" y="1852849"/>
            <a:ext cx="2088232" cy="432048"/>
          </a:xfrm>
          <a:prstGeom prst="rect">
            <a:avLst/>
          </a:prstGeom>
          <a:ln w="952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zh-CN" sz="1400" dirty="0"/>
              <a:t>acl::thread</a:t>
            </a:r>
            <a:endParaRPr kumimoji="1" lang="zh-CN" altLang="en-US" sz="1400" dirty="0"/>
          </a:p>
        </p:txBody>
      </p:sp>
      <p:cxnSp>
        <p:nvCxnSpPr>
          <p:cNvPr id="46" name="直线箭头连接符 45">
            <a:extLst>
              <a:ext uri="{FF2B5EF4-FFF2-40B4-BE49-F238E27FC236}">
                <a16:creationId xmlns:a16="http://schemas.microsoft.com/office/drawing/2014/main" id="{E1A4FA72-9DA9-224B-9B38-46C07CA2D5A0}"/>
              </a:ext>
            </a:extLst>
          </p:cNvPr>
          <p:cNvCxnSpPr>
            <a:cxnSpLocks/>
            <a:stCxn id="8" idx="1"/>
            <a:endCxn id="45" idx="3"/>
          </p:cNvCxnSpPr>
          <p:nvPr/>
        </p:nvCxnSpPr>
        <p:spPr>
          <a:xfrm flipH="1">
            <a:off x="2699792" y="2068873"/>
            <a:ext cx="645876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文本框 48">
            <a:extLst>
              <a:ext uri="{FF2B5EF4-FFF2-40B4-BE49-F238E27FC236}">
                <a16:creationId xmlns:a16="http://schemas.microsoft.com/office/drawing/2014/main" id="{A16AEB78-B72C-A448-A8DC-8FB78FFA2CC8}"/>
              </a:ext>
            </a:extLst>
          </p:cNvPr>
          <p:cNvSpPr txBox="1"/>
          <p:nvPr/>
        </p:nvSpPr>
        <p:spPr>
          <a:xfrm>
            <a:off x="5890356" y="1668384"/>
            <a:ext cx="23042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200" dirty="0"/>
              <a:t>与单一</a:t>
            </a:r>
            <a:r>
              <a:rPr kumimoji="1" lang="en-US" altLang="zh-CN" sz="1200" dirty="0"/>
              <a:t>Redis</a:t>
            </a:r>
            <a:r>
              <a:rPr kumimoji="1" lang="zh-CN" altLang="en-US" sz="1200" dirty="0"/>
              <a:t>节点保持单一连接；</a:t>
            </a:r>
            <a:endParaRPr kumimoji="1" lang="en-US" altLang="zh-CN" sz="1200" dirty="0"/>
          </a:p>
        </p:txBody>
      </p:sp>
      <p:sp>
        <p:nvSpPr>
          <p:cNvPr id="50" name="左大括号 49">
            <a:extLst>
              <a:ext uri="{FF2B5EF4-FFF2-40B4-BE49-F238E27FC236}">
                <a16:creationId xmlns:a16="http://schemas.microsoft.com/office/drawing/2014/main" id="{E5D2D833-BCEE-594C-915C-68BC39C820E4}"/>
              </a:ext>
            </a:extLst>
          </p:cNvPr>
          <p:cNvSpPr/>
          <p:nvPr/>
        </p:nvSpPr>
        <p:spPr>
          <a:xfrm>
            <a:off x="5539137" y="1798405"/>
            <a:ext cx="360040" cy="530909"/>
          </a:xfrm>
          <a:prstGeom prst="leftBrace">
            <a:avLst/>
          </a:prstGeom>
          <a:ln>
            <a:solidFill>
              <a:srgbClr val="0070C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1" name="文本框 50">
            <a:extLst>
              <a:ext uri="{FF2B5EF4-FFF2-40B4-BE49-F238E27FC236}">
                <a16:creationId xmlns:a16="http://schemas.microsoft.com/office/drawing/2014/main" id="{B90B8965-390F-B24E-8140-B2BFA9D4EEEF}"/>
              </a:ext>
            </a:extLst>
          </p:cNvPr>
          <p:cNvSpPr txBox="1"/>
          <p:nvPr/>
        </p:nvSpPr>
        <p:spPr>
          <a:xfrm>
            <a:off x="5890356" y="1933235"/>
            <a:ext cx="23042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200" dirty="0"/>
              <a:t>同一类对象可以能跨线程使用；</a:t>
            </a:r>
            <a:endParaRPr kumimoji="1" lang="en-US" altLang="zh-CN" sz="1200" dirty="0"/>
          </a:p>
        </p:txBody>
      </p:sp>
      <p:sp>
        <p:nvSpPr>
          <p:cNvPr id="52" name="文本框 51">
            <a:extLst>
              <a:ext uri="{FF2B5EF4-FFF2-40B4-BE49-F238E27FC236}">
                <a16:creationId xmlns:a16="http://schemas.microsoft.com/office/drawing/2014/main" id="{10D48CD6-FF8E-0C46-ACB0-2A8E48710DB6}"/>
              </a:ext>
            </a:extLst>
          </p:cNvPr>
          <p:cNvSpPr txBox="1"/>
          <p:nvPr/>
        </p:nvSpPr>
        <p:spPr>
          <a:xfrm>
            <a:off x="5890356" y="2218330"/>
            <a:ext cx="23042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200" dirty="0"/>
              <a:t>用于单节点模式或集群模式</a:t>
            </a:r>
            <a:endParaRPr kumimoji="1" lang="en-US" altLang="zh-CN" sz="1200" dirty="0"/>
          </a:p>
        </p:txBody>
      </p:sp>
    </p:spTree>
    <p:extLst>
      <p:ext uri="{BB962C8B-B14F-4D97-AF65-F5344CB8AC3E}">
        <p14:creationId xmlns:p14="http://schemas.microsoft.com/office/powerpoint/2010/main" val="29982552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A88D221-36EC-1C4A-86A7-23994D9489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使用</a:t>
            </a:r>
            <a:r>
              <a:rPr kumimoji="1" lang="en-US" altLang="zh-CN" dirty="0"/>
              <a:t>Acl</a:t>
            </a:r>
            <a:r>
              <a:rPr kumimoji="1" lang="zh-CN" altLang="en-US" dirty="0"/>
              <a:t> </a:t>
            </a:r>
            <a:r>
              <a:rPr kumimoji="1" lang="en-US" altLang="zh-CN" dirty="0"/>
              <a:t>Redis</a:t>
            </a:r>
            <a:r>
              <a:rPr kumimoji="1" lang="zh-CN" altLang="en-US" dirty="0"/>
              <a:t>库轻松编写</a:t>
            </a:r>
            <a:r>
              <a:rPr kumimoji="1" lang="en-US" altLang="zh-CN" dirty="0"/>
              <a:t>Redis</a:t>
            </a:r>
            <a:r>
              <a:rPr kumimoji="1" lang="zh-CN" altLang="en-US" dirty="0"/>
              <a:t>应用</a:t>
            </a:r>
          </a:p>
        </p:txBody>
      </p:sp>
      <p:pic>
        <p:nvPicPr>
          <p:cNvPr id="10" name="内容占位符 9">
            <a:extLst>
              <a:ext uri="{FF2B5EF4-FFF2-40B4-BE49-F238E27FC236}">
                <a16:creationId xmlns:a16="http://schemas.microsoft.com/office/drawing/2014/main" id="{F05670E7-C3CD-C64F-BE30-4EBF74CF1CB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3528" y="1047750"/>
            <a:ext cx="842493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9509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E212908-A92E-B14B-827A-7E53A1157D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Pipeline</a:t>
            </a:r>
            <a:r>
              <a:rPr kumimoji="1" lang="zh-CN" altLang="en-US" dirty="0"/>
              <a:t>模式提升效率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E9F4012-ED4B-0540-863D-E2AC97EAAB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596" y="1047733"/>
            <a:ext cx="8391876" cy="3605403"/>
          </a:xfrm>
        </p:spPr>
        <p:txBody>
          <a:bodyPr>
            <a:normAutofit fontScale="85000" lnSpcReduction="10000"/>
          </a:bodyPr>
          <a:lstStyle/>
          <a:p>
            <a:r>
              <a:rPr kumimoji="1" lang="zh-CN" altLang="en-US" sz="1800" b="1" dirty="0"/>
              <a:t>非</a:t>
            </a:r>
            <a:r>
              <a:rPr kumimoji="1" lang="en-US" altLang="zh-CN" sz="1800" b="1" dirty="0"/>
              <a:t>pipeline</a:t>
            </a:r>
            <a:r>
              <a:rPr kumimoji="1" lang="zh-CN" altLang="en-US" sz="1800" b="1" dirty="0"/>
              <a:t>方式的缺点：</a:t>
            </a:r>
            <a:endParaRPr kumimoji="1" lang="en-US" altLang="zh-CN" sz="1800" b="1" dirty="0"/>
          </a:p>
          <a:p>
            <a:r>
              <a:rPr kumimoji="1" lang="en-US" altLang="zh-CN" sz="1600" dirty="0"/>
              <a:t>1</a:t>
            </a:r>
            <a:r>
              <a:rPr kumimoji="1" lang="zh-CN" altLang="en-US" sz="1600" dirty="0"/>
              <a:t>、</a:t>
            </a:r>
            <a:r>
              <a:rPr kumimoji="1" lang="en-US" altLang="zh-CN" sz="1600" dirty="0"/>
              <a:t>『</a:t>
            </a:r>
            <a:r>
              <a:rPr kumimoji="1" lang="zh-CN" altLang="en-US" sz="1600" dirty="0"/>
              <a:t>问答式</a:t>
            </a:r>
            <a:r>
              <a:rPr kumimoji="1" lang="en-US" altLang="zh-CN" sz="1600" dirty="0"/>
              <a:t>』</a:t>
            </a:r>
            <a:r>
              <a:rPr kumimoji="1" lang="zh-CN" altLang="en-US" sz="1600" dirty="0"/>
              <a:t>的访问方式使</a:t>
            </a:r>
            <a:r>
              <a:rPr kumimoji="1" lang="en-US" altLang="zh-CN" sz="1600" dirty="0"/>
              <a:t>IO</a:t>
            </a:r>
            <a:r>
              <a:rPr kumimoji="1" lang="zh-CN" altLang="en-US" sz="1600" dirty="0"/>
              <a:t>读</a:t>
            </a:r>
            <a:r>
              <a:rPr kumimoji="1" lang="en-US" altLang="zh-CN" sz="1600" dirty="0"/>
              <a:t>/</a:t>
            </a:r>
            <a:r>
              <a:rPr kumimoji="1" lang="zh-CN" altLang="en-US" sz="1600" dirty="0"/>
              <a:t>写操作次数较多，使</a:t>
            </a:r>
            <a:r>
              <a:rPr kumimoji="1" lang="en-US" altLang="zh-CN" sz="1600" dirty="0"/>
              <a:t>Redis</a:t>
            </a:r>
            <a:r>
              <a:rPr kumimoji="1" lang="zh-CN" altLang="en-US" sz="1600" dirty="0"/>
              <a:t>通信能力下降；</a:t>
            </a:r>
            <a:endParaRPr kumimoji="1" lang="en-US" altLang="zh-CN" sz="1600" dirty="0"/>
          </a:p>
          <a:p>
            <a:r>
              <a:rPr kumimoji="1" lang="en-US" altLang="zh-CN" sz="1600" dirty="0"/>
              <a:t>2</a:t>
            </a:r>
            <a:r>
              <a:rPr kumimoji="1" lang="zh-CN" altLang="en-US" sz="1600" dirty="0"/>
              <a:t>、客户端并发较大时，使</a:t>
            </a:r>
            <a:r>
              <a:rPr kumimoji="1" lang="en-US" altLang="zh-CN" sz="1600" dirty="0"/>
              <a:t>Redis</a:t>
            </a:r>
            <a:r>
              <a:rPr kumimoji="1" lang="zh-CN" altLang="en-US" sz="1600" dirty="0"/>
              <a:t>的处理能力下降。</a:t>
            </a:r>
            <a:endParaRPr kumimoji="1" lang="en-US" altLang="zh-CN" sz="1600" dirty="0"/>
          </a:p>
          <a:p>
            <a:endParaRPr kumimoji="1" lang="en-US" altLang="zh-CN" sz="1400" dirty="0"/>
          </a:p>
          <a:p>
            <a:r>
              <a:rPr kumimoji="1" lang="en-US" altLang="zh-CN" sz="1800" b="1" dirty="0"/>
              <a:t>Pipeline</a:t>
            </a:r>
            <a:r>
              <a:rPr kumimoji="1" lang="zh-CN" altLang="en-US" sz="1800" b="1" dirty="0"/>
              <a:t>模式的优势：</a:t>
            </a:r>
            <a:endParaRPr kumimoji="1" lang="en-US" altLang="zh-CN" sz="1800" b="1" dirty="0"/>
          </a:p>
          <a:p>
            <a:r>
              <a:rPr kumimoji="1" lang="en-US" altLang="zh-CN" sz="1600" dirty="0"/>
              <a:t>1</a:t>
            </a:r>
            <a:r>
              <a:rPr kumimoji="1" lang="zh-CN" altLang="en-US" sz="1600" dirty="0"/>
              <a:t>、合并多个请求</a:t>
            </a:r>
            <a:r>
              <a:rPr kumimoji="1" lang="en-US" altLang="zh-CN" sz="1600" dirty="0"/>
              <a:t>『</a:t>
            </a:r>
            <a:r>
              <a:rPr kumimoji="1" lang="zh-CN" altLang="en-US" sz="1600" dirty="0"/>
              <a:t>一次性</a:t>
            </a:r>
            <a:r>
              <a:rPr kumimoji="1" lang="en-US" altLang="zh-CN" sz="1600" dirty="0"/>
              <a:t>』</a:t>
            </a:r>
            <a:r>
              <a:rPr kumimoji="1" lang="zh-CN" altLang="en-US" sz="1600" dirty="0"/>
              <a:t>发送至</a:t>
            </a:r>
            <a:r>
              <a:rPr kumimoji="1" lang="en-US" altLang="zh-CN" sz="1600" dirty="0"/>
              <a:t>Redis</a:t>
            </a:r>
            <a:r>
              <a:rPr kumimoji="1" lang="zh-CN" altLang="en-US" sz="1600" dirty="0"/>
              <a:t>服务端，减少通信次数及</a:t>
            </a:r>
            <a:r>
              <a:rPr kumimoji="1" lang="en-US" altLang="zh-CN" sz="1600" dirty="0"/>
              <a:t>IO</a:t>
            </a:r>
            <a:r>
              <a:rPr kumimoji="1" lang="zh-CN" altLang="en-US" sz="1600" dirty="0"/>
              <a:t>次数；</a:t>
            </a:r>
            <a:endParaRPr kumimoji="1" lang="en-US" altLang="zh-CN" sz="1600" dirty="0"/>
          </a:p>
          <a:p>
            <a:r>
              <a:rPr kumimoji="1" lang="en-US" altLang="zh-CN" sz="1600" dirty="0"/>
              <a:t>2</a:t>
            </a:r>
            <a:r>
              <a:rPr kumimoji="1" lang="zh-CN" altLang="en-US" sz="1600" dirty="0"/>
              <a:t>、</a:t>
            </a:r>
            <a:r>
              <a:rPr kumimoji="1" lang="en-US" altLang="zh-CN" sz="1600" dirty="0"/>
              <a:t>Redis</a:t>
            </a:r>
            <a:r>
              <a:rPr kumimoji="1" lang="zh-CN" altLang="en-US" sz="1600" dirty="0"/>
              <a:t>服务端一次读操作便可读到多个请求，依次处理这些请求，减少了</a:t>
            </a:r>
            <a:r>
              <a:rPr kumimoji="1" lang="en-US" altLang="zh-CN" sz="1600" dirty="0"/>
              <a:t>IO</a:t>
            </a:r>
            <a:r>
              <a:rPr kumimoji="1" lang="zh-CN" altLang="en-US" sz="1600" dirty="0"/>
              <a:t>次数。</a:t>
            </a:r>
            <a:endParaRPr kumimoji="1" lang="en-US" altLang="zh-CN" sz="1600" dirty="0"/>
          </a:p>
          <a:p>
            <a:endParaRPr kumimoji="1" lang="en-US" altLang="zh-CN" sz="1400" dirty="0"/>
          </a:p>
          <a:p>
            <a:r>
              <a:rPr kumimoji="1" lang="zh-CN" altLang="en-US" sz="1800" b="1" dirty="0"/>
              <a:t>客户端 </a:t>
            </a:r>
            <a:r>
              <a:rPr kumimoji="1" lang="en-US" altLang="zh-CN" sz="1800" b="1" dirty="0"/>
              <a:t>Pipeline</a:t>
            </a:r>
            <a:r>
              <a:rPr kumimoji="1" lang="zh-CN" altLang="en-US" sz="1800" b="1" dirty="0"/>
              <a:t> 模式的设计难点：</a:t>
            </a:r>
            <a:r>
              <a:rPr kumimoji="1" lang="zh-CN" altLang="en-US" sz="1800" b="1" u="sng" dirty="0"/>
              <a:t>如何优雅地处理集群模式下的重定向问题？</a:t>
            </a:r>
            <a:endParaRPr kumimoji="1" lang="en-US" altLang="zh-CN" sz="1800" b="1" u="sng" dirty="0"/>
          </a:p>
          <a:p>
            <a:endParaRPr kumimoji="1" lang="en-US" altLang="zh-CN" sz="1800" b="1" u="sng" dirty="0"/>
          </a:p>
          <a:p>
            <a:r>
              <a:rPr kumimoji="1" lang="zh-CN" altLang="en-US" sz="1800" b="1" dirty="0"/>
              <a:t>存等待状态的命令不适合使用</a:t>
            </a:r>
            <a:r>
              <a:rPr kumimoji="1" lang="en-US" altLang="zh-CN" sz="1800" b="1" dirty="0"/>
              <a:t>Pipeline</a:t>
            </a:r>
            <a:r>
              <a:rPr kumimoji="1" lang="zh-CN" altLang="en-US" sz="1800" b="1" dirty="0"/>
              <a:t>模式（因为结果的返回是异步的，无法与其它命令共用一个</a:t>
            </a:r>
            <a:r>
              <a:rPr kumimoji="1" lang="en-US" altLang="zh-CN" sz="1800" b="1" dirty="0"/>
              <a:t>Redis</a:t>
            </a:r>
            <a:r>
              <a:rPr kumimoji="1" lang="zh-CN" altLang="en-US" sz="1800" b="1" dirty="0"/>
              <a:t>连接）：</a:t>
            </a:r>
            <a:endParaRPr kumimoji="1" lang="en-US" altLang="zh-CN" sz="1800" b="1" dirty="0"/>
          </a:p>
          <a:p>
            <a:r>
              <a:rPr kumimoji="1" lang="en-US" altLang="zh-CN" sz="1800" dirty="0"/>
              <a:t>1</a:t>
            </a:r>
            <a:r>
              <a:rPr kumimoji="1" lang="zh-CN" altLang="en-US" sz="1800" dirty="0"/>
              <a:t>、</a:t>
            </a:r>
            <a:r>
              <a:rPr kumimoji="1" lang="en-US" altLang="zh-CN" sz="1800" dirty="0"/>
              <a:t>List</a:t>
            </a:r>
            <a:r>
              <a:rPr kumimoji="1" lang="zh-CN" altLang="en-US" sz="1800" dirty="0"/>
              <a:t>命令类：</a:t>
            </a:r>
            <a:r>
              <a:rPr kumimoji="1" lang="en-US" altLang="zh-CN" sz="1800" dirty="0"/>
              <a:t>BLPOP</a:t>
            </a:r>
            <a:r>
              <a:rPr kumimoji="1" lang="zh-CN" altLang="en-US" sz="1800" dirty="0"/>
              <a:t>、</a:t>
            </a:r>
            <a:r>
              <a:rPr kumimoji="1" lang="en-US" altLang="zh-CN" sz="1800" dirty="0"/>
              <a:t>BRPOP</a:t>
            </a:r>
            <a:r>
              <a:rPr kumimoji="1" lang="zh-CN" altLang="en-US" sz="1800" dirty="0"/>
              <a:t>、</a:t>
            </a:r>
            <a:r>
              <a:rPr lang="en" altLang="zh-CN" sz="1800" dirty="0"/>
              <a:t>BRPOPLPUSH</a:t>
            </a:r>
            <a:r>
              <a:rPr lang="zh-CN" altLang="en-US" sz="1800" dirty="0"/>
              <a:t>、</a:t>
            </a:r>
            <a:r>
              <a:rPr lang="en-US" altLang="zh-CN" sz="1800" dirty="0"/>
              <a:t>LPOP</a:t>
            </a:r>
            <a:r>
              <a:rPr lang="zh-CN" altLang="en-US" sz="1800" dirty="0"/>
              <a:t>、</a:t>
            </a:r>
            <a:r>
              <a:rPr lang="en-US" altLang="zh-CN" sz="1800" dirty="0"/>
              <a:t>RPOP</a:t>
            </a:r>
            <a:r>
              <a:rPr lang="zh-CN" altLang="en-US" sz="1800" dirty="0"/>
              <a:t>、</a:t>
            </a:r>
            <a:r>
              <a:rPr lang="en-US" altLang="zh-CN" sz="1800" dirty="0"/>
              <a:t>RPOPPUSH</a:t>
            </a:r>
            <a:r>
              <a:rPr lang="zh-CN" altLang="en-US" sz="1800" dirty="0"/>
              <a:t>；</a:t>
            </a:r>
            <a:endParaRPr lang="en-US" altLang="zh-CN" sz="1800" dirty="0"/>
          </a:p>
          <a:p>
            <a:r>
              <a:rPr lang="en-US" altLang="zh-CN" sz="1800" dirty="0"/>
              <a:t>2</a:t>
            </a:r>
            <a:r>
              <a:rPr lang="zh-CN" altLang="en-US" sz="1800" dirty="0"/>
              <a:t>、</a:t>
            </a:r>
            <a:r>
              <a:rPr lang="en-US" altLang="zh-CN" sz="1800" dirty="0"/>
              <a:t>Pub/Sub</a:t>
            </a:r>
            <a:r>
              <a:rPr lang="zh-CN" altLang="en-US" sz="1800" dirty="0"/>
              <a:t>类：接收订阅消息过程；</a:t>
            </a:r>
            <a:endParaRPr lang="en-US" altLang="zh-CN" sz="1800" dirty="0"/>
          </a:p>
          <a:p>
            <a:r>
              <a:rPr lang="en-US" altLang="zh-CN" sz="1800" dirty="0"/>
              <a:t>3</a:t>
            </a:r>
            <a:r>
              <a:rPr lang="zh-CN" altLang="en-US" sz="1800" dirty="0"/>
              <a:t>、</a:t>
            </a:r>
            <a:r>
              <a:rPr lang="en-US" altLang="zh-CN" sz="1800" dirty="0"/>
              <a:t>Stream</a:t>
            </a:r>
            <a:r>
              <a:rPr lang="zh-CN" altLang="en-US" sz="1800" dirty="0"/>
              <a:t>类：</a:t>
            </a:r>
            <a:r>
              <a:rPr lang="en-US" altLang="zh-CN" sz="1800" dirty="0"/>
              <a:t>XREAD</a:t>
            </a:r>
            <a:r>
              <a:rPr lang="zh-CN" altLang="en-US" sz="1800" dirty="0"/>
              <a:t>、</a:t>
            </a:r>
            <a:r>
              <a:rPr lang="en-US" altLang="zh-CN" sz="1800" dirty="0"/>
              <a:t>XREADGROUP</a:t>
            </a:r>
            <a:r>
              <a:rPr lang="zh-CN" altLang="en-US" sz="1800" dirty="0"/>
              <a:t>；</a:t>
            </a:r>
            <a:endParaRPr lang="en" altLang="zh-CN" sz="1800" dirty="0"/>
          </a:p>
          <a:p>
            <a:endParaRPr kumimoji="1" lang="en-US" altLang="zh-CN" sz="1800" b="1" dirty="0"/>
          </a:p>
          <a:p>
            <a:pPr marL="0" indent="0">
              <a:buNone/>
            </a:pPr>
            <a:endParaRPr kumimoji="1" lang="en-US" altLang="zh-CN" sz="1400" dirty="0"/>
          </a:p>
          <a:p>
            <a:pPr marL="0" indent="0">
              <a:buNone/>
            </a:pPr>
            <a:endParaRPr kumimoji="1" lang="en-US" altLang="zh-CN" sz="1400" dirty="0"/>
          </a:p>
        </p:txBody>
      </p:sp>
    </p:spTree>
    <p:extLst>
      <p:ext uri="{BB962C8B-B14F-4D97-AF65-F5344CB8AC3E}">
        <p14:creationId xmlns:p14="http://schemas.microsoft.com/office/powerpoint/2010/main" val="23341235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A89BF24-EF44-8A45-A61E-0F991F4088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Acl</a:t>
            </a:r>
            <a:r>
              <a:rPr kumimoji="1" lang="zh-CN" altLang="en-US" dirty="0"/>
              <a:t> </a:t>
            </a:r>
            <a:r>
              <a:rPr kumimoji="1" lang="en-US" altLang="zh-CN" dirty="0"/>
              <a:t>Redis</a:t>
            </a:r>
            <a:r>
              <a:rPr kumimoji="1" lang="zh-CN" altLang="en-US" dirty="0"/>
              <a:t>库</a:t>
            </a:r>
            <a:r>
              <a:rPr kumimoji="1" lang="en-US" altLang="zh-CN" dirty="0"/>
              <a:t>Pipeline</a:t>
            </a:r>
            <a:r>
              <a:rPr kumimoji="1" lang="zh-CN" altLang="en-US" dirty="0"/>
              <a:t>设计方式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1C0011A-C3BC-6846-9F30-C680507643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596" y="1047734"/>
            <a:ext cx="8229600" cy="1674048"/>
          </a:xfrm>
        </p:spPr>
        <p:txBody>
          <a:bodyPr>
            <a:normAutofit/>
          </a:bodyPr>
          <a:lstStyle/>
          <a:p>
            <a:r>
              <a:rPr lang="zh-CN" altLang="en" sz="1600" dirty="0"/>
              <a:t>在</a:t>
            </a:r>
            <a:r>
              <a:rPr lang="en-US" altLang="zh-CN" sz="1600" dirty="0"/>
              <a:t>Pipeline</a:t>
            </a:r>
            <a:r>
              <a:rPr lang="zh-CN" altLang="en-US" sz="1600" dirty="0"/>
              <a:t>模式下，一个工作线程使用一个连接绑定一个</a:t>
            </a:r>
            <a:r>
              <a:rPr lang="en-US" altLang="zh-CN" sz="1600" dirty="0"/>
              <a:t>Redis</a:t>
            </a:r>
            <a:r>
              <a:rPr lang="zh-CN" altLang="en-US" sz="1600" dirty="0"/>
              <a:t>节点；</a:t>
            </a:r>
            <a:endParaRPr lang="en" altLang="zh-CN" sz="1600" dirty="0"/>
          </a:p>
          <a:p>
            <a:r>
              <a:rPr lang="zh-CN" altLang="en-US" sz="1600" dirty="0"/>
              <a:t>中间有一个派发线程，负责维护哈希槽和收集所有</a:t>
            </a:r>
            <a:r>
              <a:rPr lang="en" altLang="zh-CN" sz="1600" dirty="0"/>
              <a:t>Redis</a:t>
            </a:r>
            <a:r>
              <a:rPr lang="zh-CN" altLang="en-US" sz="1600" dirty="0"/>
              <a:t>请求，会将每个请求根据</a:t>
            </a:r>
            <a:r>
              <a:rPr lang="en" altLang="zh-CN" sz="1600" dirty="0"/>
              <a:t>KEY</a:t>
            </a:r>
            <a:r>
              <a:rPr lang="zh-CN" altLang="en-US" sz="1600" dirty="0"/>
              <a:t>哈希值派发给指定工作线程；</a:t>
            </a:r>
            <a:endParaRPr lang="en-US" altLang="zh-CN" sz="1600" dirty="0"/>
          </a:p>
          <a:p>
            <a:r>
              <a:rPr lang="zh-CN" altLang="en-US" sz="1600" dirty="0"/>
              <a:t>当工作线程收到 </a:t>
            </a:r>
            <a:r>
              <a:rPr lang="en" altLang="zh-CN" sz="1600" dirty="0"/>
              <a:t>Redis </a:t>
            </a:r>
            <a:r>
              <a:rPr lang="zh-CN" altLang="en-US" sz="1600" dirty="0"/>
              <a:t>重定向指令时，将其传递给派发线程由其修改哈希槽，并重新派发任务。</a:t>
            </a:r>
            <a:endParaRPr kumimoji="1" lang="zh-CN" altLang="en-US" sz="1600" dirty="0"/>
          </a:p>
        </p:txBody>
      </p:sp>
      <p:sp>
        <p:nvSpPr>
          <p:cNvPr id="4" name="椭圆 3">
            <a:extLst>
              <a:ext uri="{FF2B5EF4-FFF2-40B4-BE49-F238E27FC236}">
                <a16:creationId xmlns:a16="http://schemas.microsoft.com/office/drawing/2014/main" id="{4C284E1B-E4CA-5C47-B25A-7B1CEF12888D}"/>
              </a:ext>
            </a:extLst>
          </p:cNvPr>
          <p:cNvSpPr/>
          <p:nvPr/>
        </p:nvSpPr>
        <p:spPr>
          <a:xfrm>
            <a:off x="1547664" y="3429000"/>
            <a:ext cx="792088" cy="432048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1000" dirty="0"/>
              <a:t>Client</a:t>
            </a:r>
            <a:endParaRPr kumimoji="1" lang="zh-CN" altLang="en-US" sz="1000" dirty="0"/>
          </a:p>
        </p:txBody>
      </p:sp>
      <p:sp>
        <p:nvSpPr>
          <p:cNvPr id="5" name="椭圆 4">
            <a:extLst>
              <a:ext uri="{FF2B5EF4-FFF2-40B4-BE49-F238E27FC236}">
                <a16:creationId xmlns:a16="http://schemas.microsoft.com/office/drawing/2014/main" id="{5D2A20F5-2A2D-684F-BE55-C234AC621328}"/>
              </a:ext>
            </a:extLst>
          </p:cNvPr>
          <p:cNvSpPr/>
          <p:nvPr/>
        </p:nvSpPr>
        <p:spPr>
          <a:xfrm>
            <a:off x="3287233" y="4221088"/>
            <a:ext cx="1008112" cy="43204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1000" dirty="0"/>
              <a:t>Collection</a:t>
            </a:r>
            <a:endParaRPr kumimoji="1" lang="zh-CN" altLang="en-US" sz="1000" dirty="0"/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id="{51780193-DBF9-6E43-A83D-2A5C96FEB176}"/>
              </a:ext>
            </a:extLst>
          </p:cNvPr>
          <p:cNvSpPr/>
          <p:nvPr/>
        </p:nvSpPr>
        <p:spPr>
          <a:xfrm>
            <a:off x="1547664" y="4005064"/>
            <a:ext cx="792088" cy="432048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1000" dirty="0"/>
              <a:t>Client</a:t>
            </a:r>
            <a:endParaRPr kumimoji="1" lang="zh-CN" altLang="en-US" sz="1000" dirty="0"/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id="{41E0F113-B00E-6840-BDC6-71E76A355934}"/>
              </a:ext>
            </a:extLst>
          </p:cNvPr>
          <p:cNvSpPr/>
          <p:nvPr/>
        </p:nvSpPr>
        <p:spPr>
          <a:xfrm>
            <a:off x="1547664" y="4581128"/>
            <a:ext cx="792088" cy="432048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1000" dirty="0"/>
              <a:t>Client</a:t>
            </a:r>
            <a:endParaRPr kumimoji="1" lang="zh-CN" altLang="en-US" sz="1000" dirty="0"/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id="{920298B0-E7E4-2444-B6CB-0FF257850BBF}"/>
              </a:ext>
            </a:extLst>
          </p:cNvPr>
          <p:cNvSpPr/>
          <p:nvPr/>
        </p:nvSpPr>
        <p:spPr>
          <a:xfrm>
            <a:off x="1547664" y="5157192"/>
            <a:ext cx="792088" cy="432048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1000" dirty="0"/>
              <a:t>…</a:t>
            </a:r>
            <a:endParaRPr kumimoji="1" lang="zh-CN" altLang="en-US" sz="1000" dirty="0"/>
          </a:p>
        </p:txBody>
      </p:sp>
      <p:cxnSp>
        <p:nvCxnSpPr>
          <p:cNvPr id="9" name="直线箭头连接符 8">
            <a:extLst>
              <a:ext uri="{FF2B5EF4-FFF2-40B4-BE49-F238E27FC236}">
                <a16:creationId xmlns:a16="http://schemas.microsoft.com/office/drawing/2014/main" id="{92869F89-1601-354F-A1AB-763DE6F19971}"/>
              </a:ext>
            </a:extLst>
          </p:cNvPr>
          <p:cNvCxnSpPr>
            <a:cxnSpLocks/>
            <a:stCxn id="4" idx="6"/>
            <a:endCxn id="5" idx="2"/>
          </p:cNvCxnSpPr>
          <p:nvPr/>
        </p:nvCxnSpPr>
        <p:spPr>
          <a:xfrm>
            <a:off x="2339752" y="3645024"/>
            <a:ext cx="947481" cy="792088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线箭头连接符 9">
            <a:extLst>
              <a:ext uri="{FF2B5EF4-FFF2-40B4-BE49-F238E27FC236}">
                <a16:creationId xmlns:a16="http://schemas.microsoft.com/office/drawing/2014/main" id="{0256226C-8882-904E-94E7-9B8E51B1D0D1}"/>
              </a:ext>
            </a:extLst>
          </p:cNvPr>
          <p:cNvCxnSpPr>
            <a:cxnSpLocks/>
            <a:stCxn id="6" idx="6"/>
            <a:endCxn id="5" idx="2"/>
          </p:cNvCxnSpPr>
          <p:nvPr/>
        </p:nvCxnSpPr>
        <p:spPr>
          <a:xfrm>
            <a:off x="2339752" y="4221088"/>
            <a:ext cx="947481" cy="216024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线箭头连接符 10">
            <a:extLst>
              <a:ext uri="{FF2B5EF4-FFF2-40B4-BE49-F238E27FC236}">
                <a16:creationId xmlns:a16="http://schemas.microsoft.com/office/drawing/2014/main" id="{79E057A5-0C44-5444-B9C5-08257DC69736}"/>
              </a:ext>
            </a:extLst>
          </p:cNvPr>
          <p:cNvCxnSpPr>
            <a:cxnSpLocks/>
            <a:stCxn id="7" idx="6"/>
            <a:endCxn id="5" idx="2"/>
          </p:cNvCxnSpPr>
          <p:nvPr/>
        </p:nvCxnSpPr>
        <p:spPr>
          <a:xfrm flipV="1">
            <a:off x="2339752" y="4437112"/>
            <a:ext cx="947481" cy="360040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线箭头连接符 11">
            <a:extLst>
              <a:ext uri="{FF2B5EF4-FFF2-40B4-BE49-F238E27FC236}">
                <a16:creationId xmlns:a16="http://schemas.microsoft.com/office/drawing/2014/main" id="{1FCCF2D8-D6BB-0F46-BBB6-8E975266F633}"/>
              </a:ext>
            </a:extLst>
          </p:cNvPr>
          <p:cNvCxnSpPr>
            <a:cxnSpLocks/>
            <a:stCxn id="8" idx="6"/>
            <a:endCxn id="5" idx="2"/>
          </p:cNvCxnSpPr>
          <p:nvPr/>
        </p:nvCxnSpPr>
        <p:spPr>
          <a:xfrm flipV="1">
            <a:off x="2339752" y="4437112"/>
            <a:ext cx="947481" cy="936104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椭圆 12">
            <a:extLst>
              <a:ext uri="{FF2B5EF4-FFF2-40B4-BE49-F238E27FC236}">
                <a16:creationId xmlns:a16="http://schemas.microsoft.com/office/drawing/2014/main" id="{9DD81A32-CBDA-B64E-AC45-4CFC5591B5B1}"/>
              </a:ext>
            </a:extLst>
          </p:cNvPr>
          <p:cNvSpPr/>
          <p:nvPr/>
        </p:nvSpPr>
        <p:spPr>
          <a:xfrm>
            <a:off x="4854861" y="3505133"/>
            <a:ext cx="936104" cy="43204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1000" dirty="0"/>
              <a:t>Channel</a:t>
            </a:r>
            <a:endParaRPr kumimoji="1" lang="zh-CN" altLang="en-US" sz="1000" dirty="0"/>
          </a:p>
        </p:txBody>
      </p:sp>
      <p:sp>
        <p:nvSpPr>
          <p:cNvPr id="14" name="椭圆 13">
            <a:extLst>
              <a:ext uri="{FF2B5EF4-FFF2-40B4-BE49-F238E27FC236}">
                <a16:creationId xmlns:a16="http://schemas.microsoft.com/office/drawing/2014/main" id="{50CF14B8-60CA-B34A-BE4B-1864A6D50CD5}"/>
              </a:ext>
            </a:extLst>
          </p:cNvPr>
          <p:cNvSpPr/>
          <p:nvPr/>
        </p:nvSpPr>
        <p:spPr>
          <a:xfrm>
            <a:off x="4853326" y="4221088"/>
            <a:ext cx="936104" cy="43204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1000" dirty="0"/>
              <a:t>Channel</a:t>
            </a:r>
            <a:endParaRPr kumimoji="1" lang="zh-CN" altLang="en-US" sz="1000" dirty="0"/>
          </a:p>
        </p:txBody>
      </p:sp>
      <p:sp>
        <p:nvSpPr>
          <p:cNvPr id="15" name="椭圆 14">
            <a:extLst>
              <a:ext uri="{FF2B5EF4-FFF2-40B4-BE49-F238E27FC236}">
                <a16:creationId xmlns:a16="http://schemas.microsoft.com/office/drawing/2014/main" id="{1EBEE8E9-A548-4A4B-9097-D6545187E2B2}"/>
              </a:ext>
            </a:extLst>
          </p:cNvPr>
          <p:cNvSpPr/>
          <p:nvPr/>
        </p:nvSpPr>
        <p:spPr>
          <a:xfrm>
            <a:off x="4853326" y="4937043"/>
            <a:ext cx="936104" cy="43204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1000" dirty="0"/>
              <a:t>Channel</a:t>
            </a:r>
            <a:endParaRPr kumimoji="1" lang="zh-CN" altLang="en-US" sz="1000" dirty="0"/>
          </a:p>
        </p:txBody>
      </p:sp>
      <p:sp>
        <p:nvSpPr>
          <p:cNvPr id="16" name="椭圆 15">
            <a:extLst>
              <a:ext uri="{FF2B5EF4-FFF2-40B4-BE49-F238E27FC236}">
                <a16:creationId xmlns:a16="http://schemas.microsoft.com/office/drawing/2014/main" id="{A79A9507-75C9-004C-A6A7-9AB4A486AD43}"/>
              </a:ext>
            </a:extLst>
          </p:cNvPr>
          <p:cNvSpPr/>
          <p:nvPr/>
        </p:nvSpPr>
        <p:spPr>
          <a:xfrm>
            <a:off x="6901918" y="3505133"/>
            <a:ext cx="936104" cy="43204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1000" dirty="0"/>
              <a:t>Redis</a:t>
            </a:r>
            <a:endParaRPr kumimoji="1" lang="zh-CN" altLang="en-US" sz="1000" dirty="0"/>
          </a:p>
        </p:txBody>
      </p:sp>
      <p:sp>
        <p:nvSpPr>
          <p:cNvPr id="17" name="椭圆 16">
            <a:extLst>
              <a:ext uri="{FF2B5EF4-FFF2-40B4-BE49-F238E27FC236}">
                <a16:creationId xmlns:a16="http://schemas.microsoft.com/office/drawing/2014/main" id="{4F8804BA-D05A-D84A-9B7E-2D02D266DFFD}"/>
              </a:ext>
            </a:extLst>
          </p:cNvPr>
          <p:cNvSpPr/>
          <p:nvPr/>
        </p:nvSpPr>
        <p:spPr>
          <a:xfrm>
            <a:off x="6905392" y="4221088"/>
            <a:ext cx="936104" cy="43204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1000" dirty="0"/>
              <a:t>Redis</a:t>
            </a:r>
            <a:endParaRPr kumimoji="1" lang="zh-CN" altLang="en-US" sz="1000" dirty="0"/>
          </a:p>
        </p:txBody>
      </p:sp>
      <p:sp>
        <p:nvSpPr>
          <p:cNvPr id="18" name="椭圆 17">
            <a:extLst>
              <a:ext uri="{FF2B5EF4-FFF2-40B4-BE49-F238E27FC236}">
                <a16:creationId xmlns:a16="http://schemas.microsoft.com/office/drawing/2014/main" id="{846EE999-9805-0745-9C91-953627BD4A82}"/>
              </a:ext>
            </a:extLst>
          </p:cNvPr>
          <p:cNvSpPr/>
          <p:nvPr/>
        </p:nvSpPr>
        <p:spPr>
          <a:xfrm>
            <a:off x="6905392" y="4937043"/>
            <a:ext cx="936104" cy="43204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1000" dirty="0"/>
              <a:t>Redis</a:t>
            </a:r>
            <a:endParaRPr kumimoji="1" lang="zh-CN" altLang="en-US" sz="1000" dirty="0"/>
          </a:p>
        </p:txBody>
      </p:sp>
      <p:cxnSp>
        <p:nvCxnSpPr>
          <p:cNvPr id="19" name="直线箭头连接符 18">
            <a:extLst>
              <a:ext uri="{FF2B5EF4-FFF2-40B4-BE49-F238E27FC236}">
                <a16:creationId xmlns:a16="http://schemas.microsoft.com/office/drawing/2014/main" id="{2733B123-08EC-2845-932B-B73C50CF465A}"/>
              </a:ext>
            </a:extLst>
          </p:cNvPr>
          <p:cNvCxnSpPr>
            <a:stCxn id="5" idx="6"/>
            <a:endCxn id="13" idx="2"/>
          </p:cNvCxnSpPr>
          <p:nvPr/>
        </p:nvCxnSpPr>
        <p:spPr>
          <a:xfrm flipV="1">
            <a:off x="4295345" y="3721157"/>
            <a:ext cx="559516" cy="715955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线箭头连接符 19">
            <a:extLst>
              <a:ext uri="{FF2B5EF4-FFF2-40B4-BE49-F238E27FC236}">
                <a16:creationId xmlns:a16="http://schemas.microsoft.com/office/drawing/2014/main" id="{5565EBDC-EF98-954E-BF2E-2E1BE7E0DC5E}"/>
              </a:ext>
            </a:extLst>
          </p:cNvPr>
          <p:cNvCxnSpPr>
            <a:stCxn id="5" idx="6"/>
            <a:endCxn id="14" idx="2"/>
          </p:cNvCxnSpPr>
          <p:nvPr/>
        </p:nvCxnSpPr>
        <p:spPr>
          <a:xfrm>
            <a:off x="4295345" y="4437112"/>
            <a:ext cx="557981" cy="0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线箭头连接符 20">
            <a:extLst>
              <a:ext uri="{FF2B5EF4-FFF2-40B4-BE49-F238E27FC236}">
                <a16:creationId xmlns:a16="http://schemas.microsoft.com/office/drawing/2014/main" id="{3CE8E99E-4E48-EA41-9846-A3A5B26B51CF}"/>
              </a:ext>
            </a:extLst>
          </p:cNvPr>
          <p:cNvCxnSpPr>
            <a:stCxn id="5" idx="6"/>
            <a:endCxn id="15" idx="2"/>
          </p:cNvCxnSpPr>
          <p:nvPr/>
        </p:nvCxnSpPr>
        <p:spPr>
          <a:xfrm>
            <a:off x="4295345" y="4437112"/>
            <a:ext cx="557981" cy="715955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线箭头连接符 21">
            <a:extLst>
              <a:ext uri="{FF2B5EF4-FFF2-40B4-BE49-F238E27FC236}">
                <a16:creationId xmlns:a16="http://schemas.microsoft.com/office/drawing/2014/main" id="{619CAA33-5191-BC47-A259-23138FCBC36E}"/>
              </a:ext>
            </a:extLst>
          </p:cNvPr>
          <p:cNvCxnSpPr>
            <a:stCxn id="13" idx="6"/>
            <a:endCxn id="16" idx="2"/>
          </p:cNvCxnSpPr>
          <p:nvPr/>
        </p:nvCxnSpPr>
        <p:spPr>
          <a:xfrm>
            <a:off x="5790965" y="3721157"/>
            <a:ext cx="1110953" cy="0"/>
          </a:xfrm>
          <a:prstGeom prst="straightConnector1">
            <a:avLst/>
          </a:prstGeom>
          <a:ln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线箭头连接符 22">
            <a:extLst>
              <a:ext uri="{FF2B5EF4-FFF2-40B4-BE49-F238E27FC236}">
                <a16:creationId xmlns:a16="http://schemas.microsoft.com/office/drawing/2014/main" id="{F76DAEDD-39E0-974B-B751-62F0413CF3AB}"/>
              </a:ext>
            </a:extLst>
          </p:cNvPr>
          <p:cNvCxnSpPr>
            <a:stCxn id="14" idx="6"/>
            <a:endCxn id="17" idx="2"/>
          </p:cNvCxnSpPr>
          <p:nvPr/>
        </p:nvCxnSpPr>
        <p:spPr>
          <a:xfrm>
            <a:off x="5789430" y="4437112"/>
            <a:ext cx="1115962" cy="0"/>
          </a:xfrm>
          <a:prstGeom prst="straightConnector1">
            <a:avLst/>
          </a:prstGeom>
          <a:ln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线箭头连接符 23">
            <a:extLst>
              <a:ext uri="{FF2B5EF4-FFF2-40B4-BE49-F238E27FC236}">
                <a16:creationId xmlns:a16="http://schemas.microsoft.com/office/drawing/2014/main" id="{9846CCDE-4B9E-534C-8CA0-9E58D3151F35}"/>
              </a:ext>
            </a:extLst>
          </p:cNvPr>
          <p:cNvCxnSpPr>
            <a:stCxn id="15" idx="6"/>
            <a:endCxn id="18" idx="2"/>
          </p:cNvCxnSpPr>
          <p:nvPr/>
        </p:nvCxnSpPr>
        <p:spPr>
          <a:xfrm>
            <a:off x="5789430" y="5153067"/>
            <a:ext cx="1115962" cy="0"/>
          </a:xfrm>
          <a:prstGeom prst="straightConnector1">
            <a:avLst/>
          </a:prstGeom>
          <a:ln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曲线连接符 24">
            <a:extLst>
              <a:ext uri="{FF2B5EF4-FFF2-40B4-BE49-F238E27FC236}">
                <a16:creationId xmlns:a16="http://schemas.microsoft.com/office/drawing/2014/main" id="{9A616FE4-6429-BE4D-A0D7-4DFA94659A64}"/>
              </a:ext>
            </a:extLst>
          </p:cNvPr>
          <p:cNvCxnSpPr>
            <a:cxnSpLocks/>
            <a:stCxn id="13" idx="0"/>
            <a:endCxn id="4" idx="7"/>
          </p:cNvCxnSpPr>
          <p:nvPr/>
        </p:nvCxnSpPr>
        <p:spPr>
          <a:xfrm rot="16200000" flipV="1">
            <a:off x="3766903" y="1949123"/>
            <a:ext cx="12861" cy="3099160"/>
          </a:xfrm>
          <a:prstGeom prst="curvedConnector3">
            <a:avLst>
              <a:gd name="adj1" fmla="val 2369435"/>
            </a:avLst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曲线连接符 25">
            <a:extLst>
              <a:ext uri="{FF2B5EF4-FFF2-40B4-BE49-F238E27FC236}">
                <a16:creationId xmlns:a16="http://schemas.microsoft.com/office/drawing/2014/main" id="{C3D7D3D2-8611-C048-9F2E-2FABC7FCB316}"/>
              </a:ext>
            </a:extLst>
          </p:cNvPr>
          <p:cNvCxnSpPr>
            <a:stCxn id="13" idx="1"/>
            <a:endCxn id="6" idx="7"/>
          </p:cNvCxnSpPr>
          <p:nvPr/>
        </p:nvCxnSpPr>
        <p:spPr>
          <a:xfrm rot="16200000" flipH="1" flipV="1">
            <a:off x="3357886" y="2434271"/>
            <a:ext cx="499931" cy="2768197"/>
          </a:xfrm>
          <a:prstGeom prst="curvedConnector3">
            <a:avLst>
              <a:gd name="adj1" fmla="val -58382"/>
            </a:avLst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曲线连接符 26">
            <a:extLst>
              <a:ext uri="{FF2B5EF4-FFF2-40B4-BE49-F238E27FC236}">
                <a16:creationId xmlns:a16="http://schemas.microsoft.com/office/drawing/2014/main" id="{FD97B20A-F4AD-F844-91DC-4DBA337E3E97}"/>
              </a:ext>
            </a:extLst>
          </p:cNvPr>
          <p:cNvCxnSpPr>
            <a:cxnSpLocks/>
            <a:stCxn id="15" idx="3"/>
            <a:endCxn id="7" idx="5"/>
          </p:cNvCxnSpPr>
          <p:nvPr/>
        </p:nvCxnSpPr>
        <p:spPr>
          <a:xfrm rot="5400000" flipH="1">
            <a:off x="3429126" y="3744531"/>
            <a:ext cx="355915" cy="2766662"/>
          </a:xfrm>
          <a:prstGeom prst="curvedConnector3">
            <a:avLst>
              <a:gd name="adj1" fmla="val -82006"/>
            </a:avLst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曲线连接符 27">
            <a:extLst>
              <a:ext uri="{FF2B5EF4-FFF2-40B4-BE49-F238E27FC236}">
                <a16:creationId xmlns:a16="http://schemas.microsoft.com/office/drawing/2014/main" id="{B312D7D3-E7C8-FA41-882A-09C3F8EC15E6}"/>
              </a:ext>
            </a:extLst>
          </p:cNvPr>
          <p:cNvCxnSpPr>
            <a:stCxn id="15" idx="4"/>
            <a:endCxn id="8" idx="4"/>
          </p:cNvCxnSpPr>
          <p:nvPr/>
        </p:nvCxnSpPr>
        <p:spPr>
          <a:xfrm rot="5400000">
            <a:off x="3522469" y="3790330"/>
            <a:ext cx="220149" cy="3377670"/>
          </a:xfrm>
          <a:prstGeom prst="curvedConnector3">
            <a:avLst>
              <a:gd name="adj1" fmla="val 203839"/>
            </a:avLst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>
            <a:extLst>
              <a:ext uri="{FF2B5EF4-FFF2-40B4-BE49-F238E27FC236}">
                <a16:creationId xmlns:a16="http://schemas.microsoft.com/office/drawing/2014/main" id="{EA360CF0-B1BB-D34D-87A8-5B3789ACF09E}"/>
              </a:ext>
            </a:extLst>
          </p:cNvPr>
          <p:cNvSpPr/>
          <p:nvPr/>
        </p:nvSpPr>
        <p:spPr>
          <a:xfrm>
            <a:off x="1187624" y="2855180"/>
            <a:ext cx="4968552" cy="3168352"/>
          </a:xfrm>
          <a:prstGeom prst="rect">
            <a:avLst/>
          </a:prstGeom>
          <a:noFill/>
          <a:ln>
            <a:solidFill>
              <a:srgbClr val="0070C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id="{327A04B4-A95E-A846-BE16-37A95713E8A5}"/>
              </a:ext>
            </a:extLst>
          </p:cNvPr>
          <p:cNvSpPr/>
          <p:nvPr/>
        </p:nvSpPr>
        <p:spPr>
          <a:xfrm>
            <a:off x="6588445" y="2852936"/>
            <a:ext cx="1439939" cy="3168352"/>
          </a:xfrm>
          <a:prstGeom prst="rect">
            <a:avLst/>
          </a:prstGeom>
          <a:noFill/>
          <a:ln>
            <a:solidFill>
              <a:srgbClr val="0070C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8069373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93F8DC8-6457-614D-AF8C-A173740599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使用</a:t>
            </a:r>
            <a:r>
              <a:rPr kumimoji="1" lang="en-US" altLang="zh-CN" dirty="0"/>
              <a:t>Acl</a:t>
            </a:r>
            <a:r>
              <a:rPr kumimoji="1" lang="zh-CN" altLang="en-US" dirty="0"/>
              <a:t> </a:t>
            </a:r>
            <a:r>
              <a:rPr kumimoji="1" lang="en-US" altLang="zh-CN" dirty="0"/>
              <a:t>Redis</a:t>
            </a:r>
            <a:r>
              <a:rPr kumimoji="1" lang="zh-CN" altLang="en-US" dirty="0"/>
              <a:t>库编写</a:t>
            </a:r>
            <a:r>
              <a:rPr kumimoji="1" lang="en-US" altLang="zh-CN" dirty="0"/>
              <a:t>Pipeline</a:t>
            </a:r>
            <a:r>
              <a:rPr kumimoji="1" lang="zh-CN" altLang="en-US" dirty="0"/>
              <a:t>示例</a:t>
            </a:r>
          </a:p>
        </p:txBody>
      </p:sp>
      <p:pic>
        <p:nvPicPr>
          <p:cNvPr id="4" name="内容占位符 3">
            <a:extLst>
              <a:ext uri="{FF2B5EF4-FFF2-40B4-BE49-F238E27FC236}">
                <a16:creationId xmlns:a16="http://schemas.microsoft.com/office/drawing/2014/main" id="{5B5A78E3-1353-044F-AABC-A5AD2DC8FE2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2" y="1047750"/>
            <a:ext cx="8291262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027754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913210E-E4D2-2B4C-9AF7-F630FBFC94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Pipeline vs </a:t>
            </a:r>
            <a:r>
              <a:rPr kumimoji="1" lang="zh-CN" altLang="en-US" dirty="0"/>
              <a:t>非</a:t>
            </a:r>
            <a:r>
              <a:rPr kumimoji="1" lang="en-US" altLang="zh-CN" dirty="0"/>
              <a:t> Pipeline</a:t>
            </a:r>
            <a:endParaRPr kumimoji="1" lang="zh-CN" altLang="en-US" dirty="0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BD3B86B8-C7F9-574E-9BE1-A57080E35E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6016" y="928048"/>
            <a:ext cx="4107525" cy="2164184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B72E8359-4993-8B40-A84F-393DCB4C29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459" y="928048"/>
            <a:ext cx="4395557" cy="2164184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11167DBA-D18B-AE48-A0B9-94C30D25C7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33115" y="3845272"/>
            <a:ext cx="4090426" cy="2032000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B5D8364C-C0D8-B448-89BC-4F225CF4EF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0459" y="3870589"/>
            <a:ext cx="4395557" cy="2006600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8947CEAB-89FC-4F44-9699-A0B0C5E61DDA}"/>
              </a:ext>
            </a:extLst>
          </p:cNvPr>
          <p:cNvSpPr txBox="1"/>
          <p:nvPr/>
        </p:nvSpPr>
        <p:spPr>
          <a:xfrm>
            <a:off x="971600" y="3151214"/>
            <a:ext cx="23042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dirty="0"/>
              <a:t>集群</a:t>
            </a:r>
            <a:r>
              <a:rPr kumimoji="1" lang="en-US" altLang="zh-CN" dirty="0"/>
              <a:t>Pipleline</a:t>
            </a:r>
            <a:r>
              <a:rPr kumimoji="1" lang="zh-CN" altLang="en-US" dirty="0"/>
              <a:t>模式</a:t>
            </a:r>
            <a:r>
              <a:rPr kumimoji="1" lang="en-US" altLang="zh-CN" dirty="0"/>
              <a:t>QPS</a:t>
            </a:r>
            <a:endParaRPr kumimoji="1" lang="zh-CN" altLang="en-US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175F1A83-103F-714A-B9F3-FB0F48BFEC50}"/>
              </a:ext>
            </a:extLst>
          </p:cNvPr>
          <p:cNvSpPr txBox="1"/>
          <p:nvPr/>
        </p:nvSpPr>
        <p:spPr>
          <a:xfrm>
            <a:off x="4906120" y="3151214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dirty="0"/>
              <a:t>集群</a:t>
            </a:r>
            <a:r>
              <a:rPr kumimoji="1" lang="en-US" altLang="zh-CN" dirty="0"/>
              <a:t>Pipleline</a:t>
            </a:r>
            <a:r>
              <a:rPr kumimoji="1" lang="zh-CN" altLang="en-US" dirty="0"/>
              <a:t>模式</a:t>
            </a:r>
            <a:r>
              <a:rPr kumimoji="1" lang="en-US" altLang="zh-CN" dirty="0"/>
              <a:t>Redis</a:t>
            </a:r>
            <a:r>
              <a:rPr kumimoji="1" lang="zh-CN" altLang="en-US" dirty="0"/>
              <a:t>进程</a:t>
            </a:r>
            <a:r>
              <a:rPr kumimoji="1" lang="en-US" altLang="zh-CN" dirty="0"/>
              <a:t>CPU</a:t>
            </a:r>
            <a:r>
              <a:rPr kumimoji="1" lang="zh-CN" altLang="en-US" dirty="0"/>
              <a:t>占用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F05CDDA9-D875-6748-B5F8-6068FD42EFF4}"/>
              </a:ext>
            </a:extLst>
          </p:cNvPr>
          <p:cNvSpPr txBox="1"/>
          <p:nvPr/>
        </p:nvSpPr>
        <p:spPr>
          <a:xfrm>
            <a:off x="899592" y="6042566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dirty="0"/>
              <a:t>集群非</a:t>
            </a:r>
            <a:r>
              <a:rPr kumimoji="1" lang="en-US" altLang="zh-CN" dirty="0"/>
              <a:t>Pipleline</a:t>
            </a:r>
            <a:r>
              <a:rPr kumimoji="1" lang="zh-CN" altLang="en-US" dirty="0"/>
              <a:t>模式</a:t>
            </a:r>
            <a:r>
              <a:rPr kumimoji="1" lang="en-US" altLang="zh-CN" dirty="0"/>
              <a:t>QPS</a:t>
            </a:r>
            <a:endParaRPr kumimoji="1" lang="zh-CN" altLang="en-US" dirty="0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C1312881-F842-384E-ACDB-1EBFEFC3928E}"/>
              </a:ext>
            </a:extLst>
          </p:cNvPr>
          <p:cNvSpPr txBox="1"/>
          <p:nvPr/>
        </p:nvSpPr>
        <p:spPr>
          <a:xfrm>
            <a:off x="4834111" y="6042566"/>
            <a:ext cx="39894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dirty="0"/>
              <a:t>集群非</a:t>
            </a:r>
            <a:r>
              <a:rPr kumimoji="1" lang="en-US" altLang="zh-CN" dirty="0"/>
              <a:t>Pipleline</a:t>
            </a:r>
            <a:r>
              <a:rPr kumimoji="1" lang="zh-CN" altLang="en-US" dirty="0"/>
              <a:t>模式</a:t>
            </a:r>
            <a:r>
              <a:rPr kumimoji="1" lang="en-US" altLang="zh-CN" dirty="0"/>
              <a:t>Redis</a:t>
            </a:r>
            <a:r>
              <a:rPr kumimoji="1" lang="zh-CN" altLang="en-US" dirty="0"/>
              <a:t>进程</a:t>
            </a:r>
            <a:r>
              <a:rPr kumimoji="1" lang="en-US" altLang="zh-CN" dirty="0"/>
              <a:t>CPU</a:t>
            </a:r>
            <a:r>
              <a:rPr kumimoji="1" lang="zh-CN" altLang="en-US" dirty="0"/>
              <a:t>占用</a:t>
            </a:r>
          </a:p>
        </p:txBody>
      </p:sp>
    </p:spTree>
    <p:extLst>
      <p:ext uri="{BB962C8B-B14F-4D97-AF65-F5344CB8AC3E}">
        <p14:creationId xmlns:p14="http://schemas.microsoft.com/office/powerpoint/2010/main" val="389165605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redis_builder </a:t>
            </a:r>
            <a:r>
              <a:rPr lang="zh-CN" altLang="en-US" dirty="0"/>
              <a:t>工具使用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1</a:t>
            </a:r>
            <a:r>
              <a:rPr lang="zh-CN" altLang="en-US" dirty="0"/>
              <a:t>、跨平台：支持 </a:t>
            </a:r>
            <a:r>
              <a:rPr lang="en-US" altLang="zh-CN" dirty="0"/>
              <a:t>Linux/Windows</a:t>
            </a:r>
          </a:p>
          <a:p>
            <a:r>
              <a:rPr lang="en-US" altLang="zh-CN" dirty="0"/>
              <a:t>2</a:t>
            </a:r>
            <a:r>
              <a:rPr lang="zh-CN" altLang="en-US" dirty="0"/>
              <a:t>、支持“创建集群的建议原则”中的 </a:t>
            </a:r>
            <a:r>
              <a:rPr lang="en-US" altLang="zh-CN" dirty="0"/>
              <a:t>1– 5 </a:t>
            </a:r>
            <a:r>
              <a:rPr lang="zh-CN" altLang="en-US" dirty="0"/>
              <a:t>条</a:t>
            </a:r>
            <a:endParaRPr lang="en-US" altLang="zh-CN" dirty="0"/>
          </a:p>
          <a:p>
            <a:r>
              <a:rPr lang="en-US" altLang="zh-CN" dirty="0"/>
              <a:t>3</a:t>
            </a:r>
            <a:r>
              <a:rPr lang="zh-CN" altLang="en-US" dirty="0"/>
              <a:t>、通过配置，自动创建 </a:t>
            </a:r>
            <a:r>
              <a:rPr lang="en-US" altLang="zh-CN" dirty="0"/>
              <a:t>redis </a:t>
            </a:r>
            <a:r>
              <a:rPr lang="zh-CN" altLang="en-US" dirty="0"/>
              <a:t>集群，支持创建较大的 </a:t>
            </a:r>
            <a:r>
              <a:rPr lang="en-US" altLang="zh-CN" dirty="0"/>
              <a:t>redis </a:t>
            </a:r>
            <a:r>
              <a:rPr lang="zh-CN" altLang="en-US" dirty="0"/>
              <a:t>集群</a:t>
            </a:r>
            <a:endParaRPr lang="en-US" altLang="zh-CN" dirty="0"/>
          </a:p>
          <a:p>
            <a:r>
              <a:rPr lang="en-US" altLang="zh-CN" dirty="0"/>
              <a:t>4</a:t>
            </a:r>
            <a:r>
              <a:rPr lang="zh-CN" altLang="en-US" dirty="0"/>
              <a:t>、丰富的集群管理能力</a:t>
            </a:r>
            <a:endParaRPr lang="en-US" altLang="zh-CN" dirty="0"/>
          </a:p>
          <a:p>
            <a:r>
              <a:rPr lang="en-US" altLang="zh-CN" dirty="0"/>
              <a:t>5</a:t>
            </a:r>
            <a:r>
              <a:rPr lang="zh-CN" altLang="en-US" dirty="0"/>
              <a:t>、支持安全管理集群的能力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098" y="3068960"/>
            <a:ext cx="7908342" cy="288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855045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手工指定集群节点分布 </a:t>
            </a:r>
            <a:r>
              <a:rPr lang="en-US" altLang="zh-CN" dirty="0"/>
              <a:t>--- </a:t>
            </a:r>
            <a:r>
              <a:rPr lang="en-US" altLang="zh-CN" sz="2000" dirty="0"/>
              <a:t>redis_builder </a:t>
            </a:r>
            <a:r>
              <a:rPr lang="zh-CN" altLang="en-US" sz="2000" dirty="0"/>
              <a:t>创建集群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8596" y="1047733"/>
            <a:ext cx="4575452" cy="5143536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zh-CN" altLang="en-US" b="1" dirty="0"/>
              <a:t>配置文件：</a:t>
            </a:r>
            <a:endParaRPr lang="en-US" altLang="zh-CN" b="1" dirty="0"/>
          </a:p>
          <a:p>
            <a:r>
              <a:rPr lang="en-US" altLang="zh-CN" sz="1400" dirty="0"/>
              <a:t>&lt;xml&gt;</a:t>
            </a:r>
          </a:p>
          <a:p>
            <a:r>
              <a:rPr lang="en-US" altLang="zh-CN" sz="1400" dirty="0"/>
              <a:t>    &lt;node </a:t>
            </a:r>
            <a:r>
              <a:rPr lang="en-US" altLang="zh-CN" sz="1400" dirty="0" err="1"/>
              <a:t>addr</a:t>
            </a:r>
            <a:r>
              <a:rPr lang="en-US" altLang="zh-CN" sz="1400" dirty="0"/>
              <a:t> = "192.168.136.172:16380"&gt;</a:t>
            </a:r>
          </a:p>
          <a:p>
            <a:r>
              <a:rPr lang="en-US" altLang="zh-CN" sz="1400" dirty="0"/>
              <a:t>        &lt;node </a:t>
            </a:r>
            <a:r>
              <a:rPr lang="en-US" altLang="zh-CN" sz="1400" dirty="0" err="1"/>
              <a:t>addr</a:t>
            </a:r>
            <a:r>
              <a:rPr lang="en-US" altLang="zh-CN" sz="1400" dirty="0"/>
              <a:t> = "192.168.136.172:16381" /&gt;</a:t>
            </a:r>
          </a:p>
          <a:p>
            <a:r>
              <a:rPr lang="en-US" altLang="zh-CN" sz="1400" dirty="0"/>
              <a:t>        &lt;node </a:t>
            </a:r>
            <a:r>
              <a:rPr lang="en-US" altLang="zh-CN" sz="1400" dirty="0" err="1"/>
              <a:t>addr</a:t>
            </a:r>
            <a:r>
              <a:rPr lang="en-US" altLang="zh-CN" sz="1400" dirty="0"/>
              <a:t> = "192.168.136.172:16382" /&gt;</a:t>
            </a:r>
          </a:p>
          <a:p>
            <a:r>
              <a:rPr lang="en-US" altLang="zh-CN" sz="1400" dirty="0"/>
              <a:t>    &lt;/node&gt;</a:t>
            </a:r>
          </a:p>
          <a:p>
            <a:r>
              <a:rPr lang="en-US" altLang="zh-CN" sz="1400" dirty="0"/>
              <a:t>    &lt;node </a:t>
            </a:r>
            <a:r>
              <a:rPr lang="en-US" altLang="zh-CN" sz="1400" dirty="0" err="1"/>
              <a:t>addr</a:t>
            </a:r>
            <a:r>
              <a:rPr lang="en-US" altLang="zh-CN" sz="1400" dirty="0"/>
              <a:t> = "192.168.136.172:16383"&gt;</a:t>
            </a:r>
          </a:p>
          <a:p>
            <a:r>
              <a:rPr lang="en-US" altLang="zh-CN" sz="1400" dirty="0"/>
              <a:t>        &lt;node </a:t>
            </a:r>
            <a:r>
              <a:rPr lang="en-US" altLang="zh-CN" sz="1400" dirty="0" err="1"/>
              <a:t>addr</a:t>
            </a:r>
            <a:r>
              <a:rPr lang="en-US" altLang="zh-CN" sz="1400" dirty="0"/>
              <a:t> = "192.168.136.172:16384" /&gt;</a:t>
            </a:r>
          </a:p>
          <a:p>
            <a:r>
              <a:rPr lang="en-US" altLang="zh-CN" sz="1400" dirty="0"/>
              <a:t>        &lt;node </a:t>
            </a:r>
            <a:r>
              <a:rPr lang="en-US" altLang="zh-CN" sz="1400" dirty="0" err="1"/>
              <a:t>addr</a:t>
            </a:r>
            <a:r>
              <a:rPr lang="en-US" altLang="zh-CN" sz="1400" dirty="0"/>
              <a:t> = "192.168.136.172:16385" /&gt;</a:t>
            </a:r>
          </a:p>
          <a:p>
            <a:r>
              <a:rPr lang="en-US" altLang="zh-CN" sz="1400" dirty="0"/>
              <a:t>    &lt;/node&gt;</a:t>
            </a:r>
          </a:p>
          <a:p>
            <a:r>
              <a:rPr lang="en-US" altLang="zh-CN" sz="1400" dirty="0"/>
              <a:t>    &lt;node </a:t>
            </a:r>
            <a:r>
              <a:rPr lang="en-US" altLang="zh-CN" sz="1400" dirty="0" err="1"/>
              <a:t>addr</a:t>
            </a:r>
            <a:r>
              <a:rPr lang="en-US" altLang="zh-CN" sz="1400" dirty="0"/>
              <a:t> = "192.168.136.172:16386"&gt;</a:t>
            </a:r>
          </a:p>
          <a:p>
            <a:r>
              <a:rPr lang="en-US" altLang="zh-CN" sz="1400" dirty="0"/>
              <a:t>        &lt;node </a:t>
            </a:r>
            <a:r>
              <a:rPr lang="en-US" altLang="zh-CN" sz="1400" dirty="0" err="1"/>
              <a:t>addr</a:t>
            </a:r>
            <a:r>
              <a:rPr lang="en-US" altLang="zh-CN" sz="1400" dirty="0"/>
              <a:t> = "192.168.136.172:16387" /&gt;</a:t>
            </a:r>
          </a:p>
          <a:p>
            <a:r>
              <a:rPr lang="en-US" altLang="zh-CN" sz="1400" dirty="0"/>
              <a:t>        &lt;node </a:t>
            </a:r>
            <a:r>
              <a:rPr lang="en-US" altLang="zh-CN" sz="1400" dirty="0" err="1"/>
              <a:t>addr</a:t>
            </a:r>
            <a:r>
              <a:rPr lang="en-US" altLang="zh-CN" sz="1400" dirty="0"/>
              <a:t> = "192.168.136.172:16388" /&gt;</a:t>
            </a:r>
          </a:p>
          <a:p>
            <a:r>
              <a:rPr lang="en-US" altLang="zh-CN" sz="1400" dirty="0"/>
              <a:t>    &lt;/node&gt;</a:t>
            </a:r>
          </a:p>
          <a:p>
            <a:r>
              <a:rPr lang="en-US" altLang="zh-CN" sz="1400" dirty="0"/>
              <a:t>&lt;/xml&gt;</a:t>
            </a:r>
          </a:p>
          <a:p>
            <a:endParaRPr lang="en-US" altLang="zh-CN" sz="1400" dirty="0"/>
          </a:p>
          <a:p>
            <a:r>
              <a:rPr lang="zh-CN" altLang="en-US" sz="1800" b="1" dirty="0"/>
              <a:t>命令行参数：</a:t>
            </a:r>
            <a:endParaRPr lang="en-US" altLang="zh-CN" sz="1800" b="1" dirty="0"/>
          </a:p>
          <a:p>
            <a:r>
              <a:rPr lang="en-US" altLang="zh-CN" sz="1600" dirty="0"/>
              <a:t>./redis_builder -a create -f cluster.xml</a:t>
            </a:r>
            <a:endParaRPr lang="zh-CN" altLang="en-US" sz="1600" dirty="0"/>
          </a:p>
        </p:txBody>
      </p:sp>
      <p:sp>
        <p:nvSpPr>
          <p:cNvPr id="4" name="内容占位符 2"/>
          <p:cNvSpPr txBox="1">
            <a:spLocks/>
          </p:cNvSpPr>
          <p:nvPr/>
        </p:nvSpPr>
        <p:spPr>
          <a:xfrm>
            <a:off x="5200599" y="1047733"/>
            <a:ext cx="3835897" cy="51435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b="0" kern="120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b="0" kern="120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b="0" kern="120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b="0" kern="120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400" b="0" kern="120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800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>
          <a:xfrm>
            <a:off x="5200599" y="1047733"/>
            <a:ext cx="3475857" cy="514353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b="0" kern="120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b="0" kern="120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b="0" kern="120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b="0" kern="120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400" b="0" kern="120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800" b="1" dirty="0"/>
              <a:t>节点分布结果：</a:t>
            </a:r>
            <a:endParaRPr lang="en-US" altLang="zh-CN" sz="1800" b="1" dirty="0"/>
          </a:p>
          <a:p>
            <a:r>
              <a:rPr lang="en-US" altLang="zh-CN" sz="1400" dirty="0"/>
              <a:t>master: 192.168.136.172:16380</a:t>
            </a:r>
            <a:br>
              <a:rPr lang="en-US" altLang="zh-CN" sz="1400" dirty="0"/>
            </a:br>
            <a:r>
              <a:rPr lang="en-US" altLang="zh-CN" sz="1400" dirty="0"/>
              <a:t>        slave: 192.168.136.172:16381</a:t>
            </a:r>
            <a:br>
              <a:rPr lang="en-US" altLang="zh-CN" sz="1400" dirty="0"/>
            </a:br>
            <a:r>
              <a:rPr lang="en-US" altLang="zh-CN" sz="1400" dirty="0"/>
              <a:t>        slave: 192.168.136.172:16382</a:t>
            </a:r>
            <a:br>
              <a:rPr lang="en-US" altLang="zh-CN" sz="1400" dirty="0"/>
            </a:br>
            <a:r>
              <a:rPr lang="en-US" altLang="zh-CN" sz="1400" dirty="0"/>
              <a:t>master: 192.168.136.172:16383</a:t>
            </a:r>
            <a:br>
              <a:rPr lang="en-US" altLang="zh-CN" sz="1400" dirty="0"/>
            </a:br>
            <a:r>
              <a:rPr lang="en-US" altLang="zh-CN" sz="1400" dirty="0"/>
              <a:t>        slave: 192.168.136.172:16384</a:t>
            </a:r>
            <a:br>
              <a:rPr lang="en-US" altLang="zh-CN" sz="1400" dirty="0"/>
            </a:br>
            <a:r>
              <a:rPr lang="en-US" altLang="zh-CN" sz="1400" dirty="0"/>
              <a:t>        slave: 192.168.136.172:16385</a:t>
            </a:r>
            <a:br>
              <a:rPr lang="en-US" altLang="zh-CN" sz="1400" dirty="0"/>
            </a:br>
            <a:r>
              <a:rPr lang="en-US" altLang="zh-CN" sz="1400" dirty="0"/>
              <a:t>master: 192.168.136.172:16386</a:t>
            </a:r>
            <a:br>
              <a:rPr lang="en-US" altLang="zh-CN" sz="1400" dirty="0"/>
            </a:br>
            <a:r>
              <a:rPr lang="en-US" altLang="zh-CN" sz="1400" dirty="0"/>
              <a:t>        slave: 192.168.136.172:16387</a:t>
            </a:r>
            <a:br>
              <a:rPr lang="en-US" altLang="zh-CN" sz="1400" dirty="0"/>
            </a:br>
            <a:r>
              <a:rPr lang="en-US" altLang="zh-CN" sz="1400" dirty="0"/>
              <a:t>        slave: 192.168.136.172:16388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60606785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集群节点自动分布 </a:t>
            </a:r>
            <a:r>
              <a:rPr lang="en-US" altLang="zh-CN" dirty="0"/>
              <a:t>--- </a:t>
            </a:r>
            <a:r>
              <a:rPr lang="en-US" altLang="zh-CN" sz="2000" dirty="0"/>
              <a:t>redis_builder </a:t>
            </a:r>
            <a:r>
              <a:rPr lang="zh-CN" altLang="en-US" sz="2000" dirty="0"/>
              <a:t>创建集群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8596" y="1047733"/>
            <a:ext cx="4359428" cy="5143536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zh-CN" altLang="en-US" b="1" dirty="0"/>
              <a:t>配置文件：</a:t>
            </a:r>
            <a:endParaRPr lang="en-US" altLang="zh-CN" dirty="0"/>
          </a:p>
          <a:p>
            <a:r>
              <a:rPr lang="en-US" altLang="zh-CN" sz="1400" dirty="0"/>
              <a:t>&lt;xml&gt;</a:t>
            </a:r>
          </a:p>
          <a:p>
            <a:r>
              <a:rPr lang="en-US" altLang="zh-CN" sz="1400" dirty="0"/>
              <a:t>    &lt;node </a:t>
            </a:r>
            <a:r>
              <a:rPr lang="en-US" altLang="zh-CN" sz="1400" dirty="0" err="1"/>
              <a:t>addr</a:t>
            </a:r>
            <a:r>
              <a:rPr lang="en-US" altLang="zh-CN" sz="1400" dirty="0"/>
              <a:t> = "192.168.136.171:16380" /&gt;</a:t>
            </a:r>
          </a:p>
          <a:p>
            <a:r>
              <a:rPr lang="en-US" altLang="zh-CN" sz="1400" dirty="0"/>
              <a:t>    &lt;node </a:t>
            </a:r>
            <a:r>
              <a:rPr lang="en-US" altLang="zh-CN" sz="1400" dirty="0" err="1"/>
              <a:t>addr</a:t>
            </a:r>
            <a:r>
              <a:rPr lang="en-US" altLang="zh-CN" sz="1400" dirty="0"/>
              <a:t> = "192.168.136.171:16381" /&gt;</a:t>
            </a:r>
          </a:p>
          <a:p>
            <a:r>
              <a:rPr lang="en-US" altLang="zh-CN" sz="1400" dirty="0"/>
              <a:t>    &lt;node </a:t>
            </a:r>
            <a:r>
              <a:rPr lang="en-US" altLang="zh-CN" sz="1400" dirty="0" err="1"/>
              <a:t>addr</a:t>
            </a:r>
            <a:r>
              <a:rPr lang="en-US" altLang="zh-CN" sz="1400" dirty="0"/>
              <a:t> = "192.168.136.171:16382" /&gt;</a:t>
            </a:r>
          </a:p>
          <a:p>
            <a:r>
              <a:rPr lang="en-US" altLang="zh-CN" sz="1400" dirty="0"/>
              <a:t>    &lt;node </a:t>
            </a:r>
            <a:r>
              <a:rPr lang="en-US" altLang="zh-CN" sz="1400" dirty="0" err="1"/>
              <a:t>addr</a:t>
            </a:r>
            <a:r>
              <a:rPr lang="en-US" altLang="zh-CN" sz="1400" dirty="0"/>
              <a:t> = "192.168.136.172:16380" /&gt;</a:t>
            </a:r>
          </a:p>
          <a:p>
            <a:r>
              <a:rPr lang="en-US" altLang="zh-CN" sz="1400" dirty="0"/>
              <a:t>    &lt;node </a:t>
            </a:r>
            <a:r>
              <a:rPr lang="en-US" altLang="zh-CN" sz="1400" dirty="0" err="1"/>
              <a:t>addr</a:t>
            </a:r>
            <a:r>
              <a:rPr lang="en-US" altLang="zh-CN" sz="1400" dirty="0"/>
              <a:t> = "192.168.136.172:16381" /&gt;</a:t>
            </a:r>
          </a:p>
          <a:p>
            <a:r>
              <a:rPr lang="en-US" altLang="zh-CN" sz="1400" dirty="0"/>
              <a:t>    &lt;node </a:t>
            </a:r>
            <a:r>
              <a:rPr lang="en-US" altLang="zh-CN" sz="1400" dirty="0" err="1"/>
              <a:t>addr</a:t>
            </a:r>
            <a:r>
              <a:rPr lang="en-US" altLang="zh-CN" sz="1400" dirty="0"/>
              <a:t> = "192.168.136.172:16382" /&gt;</a:t>
            </a:r>
          </a:p>
          <a:p>
            <a:r>
              <a:rPr lang="en-US" altLang="zh-CN" sz="1400" dirty="0"/>
              <a:t>    &lt;node </a:t>
            </a:r>
            <a:r>
              <a:rPr lang="en-US" altLang="zh-CN" sz="1400" dirty="0" err="1"/>
              <a:t>addr</a:t>
            </a:r>
            <a:r>
              <a:rPr lang="en-US" altLang="zh-CN" sz="1400" dirty="0"/>
              <a:t> = "192.168.136.173:16380" /&gt;</a:t>
            </a:r>
          </a:p>
          <a:p>
            <a:r>
              <a:rPr lang="en-US" altLang="zh-CN" sz="1400" dirty="0"/>
              <a:t>    &lt;node </a:t>
            </a:r>
            <a:r>
              <a:rPr lang="en-US" altLang="zh-CN" sz="1400" dirty="0" err="1"/>
              <a:t>addr</a:t>
            </a:r>
            <a:r>
              <a:rPr lang="en-US" altLang="zh-CN" sz="1400" dirty="0"/>
              <a:t> = "192.168.136.173:16381" /&gt;</a:t>
            </a:r>
          </a:p>
          <a:p>
            <a:r>
              <a:rPr lang="en-US" altLang="zh-CN" sz="1400" dirty="0"/>
              <a:t>    &lt;node </a:t>
            </a:r>
            <a:r>
              <a:rPr lang="en-US" altLang="zh-CN" sz="1400" dirty="0" err="1"/>
              <a:t>addr</a:t>
            </a:r>
            <a:r>
              <a:rPr lang="en-US" altLang="zh-CN" sz="1400" dirty="0"/>
              <a:t> = "192.168.136.173:16382" /&gt;</a:t>
            </a:r>
          </a:p>
          <a:p>
            <a:r>
              <a:rPr lang="en-US" altLang="zh-CN" sz="1400" dirty="0"/>
              <a:t>&lt;/xml&gt;</a:t>
            </a:r>
          </a:p>
          <a:p>
            <a:endParaRPr lang="en-US" altLang="zh-CN" sz="1400" dirty="0"/>
          </a:p>
          <a:p>
            <a:r>
              <a:rPr lang="zh-CN" altLang="en-US" b="1" dirty="0"/>
              <a:t>命令行参数：</a:t>
            </a:r>
            <a:endParaRPr lang="en-US" altLang="zh-CN" sz="1400" dirty="0"/>
          </a:p>
          <a:p>
            <a:r>
              <a:rPr lang="en-US" altLang="zh-CN" sz="1400" dirty="0"/>
              <a:t>./redis_builder -a create -f cluster.xml </a:t>
            </a:r>
            <a:r>
              <a:rPr lang="en-US" altLang="zh-CN" sz="1400" b="1" dirty="0"/>
              <a:t>-r 2</a:t>
            </a:r>
            <a:endParaRPr lang="zh-CN" altLang="en-US" sz="1400" dirty="0"/>
          </a:p>
        </p:txBody>
      </p:sp>
      <p:sp>
        <p:nvSpPr>
          <p:cNvPr id="4" name="内容占位符 2"/>
          <p:cNvSpPr txBox="1">
            <a:spLocks/>
          </p:cNvSpPr>
          <p:nvPr/>
        </p:nvSpPr>
        <p:spPr>
          <a:xfrm>
            <a:off x="5004048" y="1047733"/>
            <a:ext cx="4032448" cy="514353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b="0" kern="120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b="0" kern="120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b="0" kern="120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b="0" kern="120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400" b="0" kern="120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b="1" dirty="0"/>
              <a:t>节点分布结果：</a:t>
            </a:r>
            <a:endParaRPr lang="en-US" altLang="zh-CN" b="1" dirty="0"/>
          </a:p>
          <a:p>
            <a:r>
              <a:rPr lang="en-US" altLang="zh-CN" sz="1400" dirty="0"/>
              <a:t>master: 192.168.136.171:16380</a:t>
            </a:r>
          </a:p>
          <a:p>
            <a:r>
              <a:rPr lang="en-US" altLang="zh-CN" sz="1400" dirty="0"/>
              <a:t>        slave: 192.168.136.172:16380</a:t>
            </a:r>
          </a:p>
          <a:p>
            <a:r>
              <a:rPr lang="en-US" altLang="zh-CN" sz="1400" dirty="0"/>
              <a:t>        slave: 192.168.136.173:16380</a:t>
            </a:r>
          </a:p>
          <a:p>
            <a:r>
              <a:rPr lang="en-US" altLang="zh-CN" sz="1400" dirty="0"/>
              <a:t>master: 192.168.136.172:16381</a:t>
            </a:r>
          </a:p>
          <a:p>
            <a:r>
              <a:rPr lang="en-US" altLang="zh-CN" sz="1400" dirty="0"/>
              <a:t>        slave: 192.168.136.173:16382</a:t>
            </a:r>
          </a:p>
          <a:p>
            <a:r>
              <a:rPr lang="en-US" altLang="zh-CN" sz="1400" dirty="0"/>
              <a:t>        slave: 192.168.136.171:16382</a:t>
            </a:r>
          </a:p>
          <a:p>
            <a:r>
              <a:rPr lang="en-US" altLang="zh-CN" sz="1400" dirty="0"/>
              <a:t>master: 192.168.136.173:16381</a:t>
            </a:r>
          </a:p>
          <a:p>
            <a:r>
              <a:rPr lang="en-US" altLang="zh-CN" sz="1400" dirty="0"/>
              <a:t>        slave: 192.168.136.172:16382</a:t>
            </a:r>
          </a:p>
          <a:p>
            <a:r>
              <a:rPr lang="en-US" altLang="zh-CN" sz="1400" dirty="0"/>
              <a:t>        slave: 192.168.136.171:16381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667853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redis_builder </a:t>
            </a:r>
            <a:r>
              <a:rPr lang="zh-CN" altLang="en-US" dirty="0"/>
              <a:t>命令行交互界面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124744"/>
            <a:ext cx="8200995" cy="5066525"/>
          </a:xfrm>
        </p:spPr>
        <p:txBody>
          <a:bodyPr/>
          <a:lstStyle/>
          <a:p>
            <a:endParaRPr lang="en-US" altLang="zh-CN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1" y="1124744"/>
            <a:ext cx="8200993" cy="1704762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1" y="2911082"/>
            <a:ext cx="8200993" cy="3280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5353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设计目标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1</a:t>
            </a:r>
            <a:r>
              <a:rPr lang="zh-CN" altLang="en-US" dirty="0"/>
              <a:t>、在线性扩展情况下依然保持高性能</a:t>
            </a:r>
            <a:r>
              <a:rPr lang="zh-CN" altLang="en-US" sz="1800" dirty="0"/>
              <a:t>：</a:t>
            </a:r>
            <a:endParaRPr lang="en-US" altLang="zh-CN" sz="1800" dirty="0"/>
          </a:p>
          <a:p>
            <a:r>
              <a:rPr lang="zh-CN" altLang="en-US" sz="1800" dirty="0">
                <a:latin typeface="华文仿宋" panose="02010600040101010101" pitchFamily="2" charset="-122"/>
                <a:ea typeface="华文仿宋" panose="02010600040101010101" pitchFamily="2" charset="-122"/>
              </a:rPr>
              <a:t>无中心节点，不需要代理服务，异步复制，没有数据的合并</a:t>
            </a:r>
            <a:endParaRPr lang="en-US" altLang="zh-CN" sz="1800" dirty="0"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r>
              <a:rPr lang="en-US" altLang="zh-CN" sz="1800" dirty="0"/>
              <a:t>2</a:t>
            </a:r>
            <a:r>
              <a:rPr lang="zh-CN" altLang="en-US" sz="1800" dirty="0"/>
              <a:t>、</a:t>
            </a:r>
            <a:r>
              <a:rPr lang="zh-CN" altLang="en-US" dirty="0"/>
              <a:t>保证一定程度的写安全：</a:t>
            </a:r>
            <a:endParaRPr lang="en-US" altLang="zh-CN" dirty="0"/>
          </a:p>
          <a:p>
            <a:r>
              <a:rPr lang="zh-CN" altLang="en-US" sz="1800" dirty="0">
                <a:latin typeface="华文仿宋" panose="02010600040101010101" pitchFamily="2" charset="-122"/>
                <a:ea typeface="华文仿宋" panose="02010600040101010101" pitchFamily="2" charset="-122"/>
              </a:rPr>
              <a:t>如果一个主节点失效，则可能会丢掉一部分正在写往该节点的数据</a:t>
            </a:r>
            <a:endParaRPr lang="en-US" altLang="zh-CN" sz="1800" dirty="0"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r>
              <a:rPr lang="en-US" altLang="zh-CN" sz="1800" dirty="0"/>
              <a:t>3</a:t>
            </a:r>
            <a:r>
              <a:rPr lang="zh-CN" altLang="en-US" sz="1800" dirty="0"/>
              <a:t>、</a:t>
            </a:r>
            <a:r>
              <a:rPr lang="zh-CN" altLang="en-US" dirty="0"/>
              <a:t>可靠性：</a:t>
            </a:r>
            <a:endParaRPr lang="en-US" altLang="zh-CN" dirty="0"/>
          </a:p>
          <a:p>
            <a:r>
              <a:rPr lang="zh-CN" altLang="en-US" sz="1800" dirty="0">
                <a:latin typeface="华文仿宋" panose="02010600040101010101" pitchFamily="2" charset="-122"/>
                <a:ea typeface="华文仿宋" panose="02010600040101010101" pitchFamily="2" charset="-122"/>
              </a:rPr>
              <a:t>为了保证数据一致性，而牺牲了一部分容错性</a:t>
            </a:r>
          </a:p>
        </p:txBody>
      </p:sp>
    </p:spTree>
    <p:extLst>
      <p:ext uri="{BB962C8B-B14F-4D97-AF65-F5344CB8AC3E}">
        <p14:creationId xmlns:p14="http://schemas.microsoft.com/office/powerpoint/2010/main" val="222868924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显示</a:t>
            </a:r>
            <a:r>
              <a:rPr lang="en-US" altLang="zh-CN" dirty="0"/>
              <a:t> redis </a:t>
            </a:r>
            <a:r>
              <a:rPr lang="zh-CN" altLang="en-US" dirty="0"/>
              <a:t>集群的节点分布 </a:t>
            </a:r>
            <a:r>
              <a:rPr lang="en-US" altLang="zh-CN" dirty="0"/>
              <a:t>--- </a:t>
            </a:r>
            <a:r>
              <a:rPr lang="en-US" altLang="zh-CN" sz="2000" dirty="0"/>
              <a:t>redis_builder </a:t>
            </a:r>
            <a:r>
              <a:rPr lang="zh-CN" altLang="en-US" sz="2000" dirty="0"/>
              <a:t>使用</a:t>
            </a:r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1" y="1268760"/>
            <a:ext cx="8219255" cy="4824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76184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直接运行</a:t>
            </a:r>
            <a:r>
              <a:rPr lang="en-US" altLang="zh-CN" dirty="0"/>
              <a:t>redis </a:t>
            </a:r>
            <a:r>
              <a:rPr lang="zh-CN" altLang="en-US" dirty="0"/>
              <a:t>命令 </a:t>
            </a:r>
            <a:r>
              <a:rPr lang="en-US" altLang="zh-CN" dirty="0"/>
              <a:t>--- </a:t>
            </a:r>
            <a:r>
              <a:rPr lang="en-US" altLang="zh-CN" sz="2000" dirty="0"/>
              <a:t>redis_builder </a:t>
            </a:r>
            <a:r>
              <a:rPr lang="zh-CN" altLang="en-US" sz="2000" dirty="0"/>
              <a:t>使用</a:t>
            </a:r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1" y="980728"/>
            <a:ext cx="8147247" cy="255415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3688025"/>
            <a:ext cx="4680520" cy="247727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1" y="3688025"/>
            <a:ext cx="3250703" cy="2477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087873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显示 </a:t>
            </a:r>
            <a:r>
              <a:rPr lang="en-US" altLang="zh-CN" dirty="0"/>
              <a:t>redis </a:t>
            </a:r>
            <a:r>
              <a:rPr lang="zh-CN" altLang="en-US" dirty="0"/>
              <a:t>集群的运行状态 </a:t>
            </a:r>
            <a:r>
              <a:rPr lang="en-US" altLang="zh-CN" dirty="0"/>
              <a:t>--- </a:t>
            </a:r>
            <a:r>
              <a:rPr lang="en-US" altLang="zh-CN" sz="2000" dirty="0"/>
              <a:t>redis_builder </a:t>
            </a:r>
            <a:r>
              <a:rPr lang="zh-CN" altLang="en-US" sz="2000" dirty="0"/>
              <a:t>使用</a:t>
            </a:r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1" y="1196752"/>
            <a:ext cx="8075239" cy="4680520"/>
          </a:xfrm>
        </p:spPr>
      </p:pic>
    </p:spTree>
    <p:extLst>
      <p:ext uri="{BB962C8B-B14F-4D97-AF65-F5344CB8AC3E}">
        <p14:creationId xmlns:p14="http://schemas.microsoft.com/office/powerpoint/2010/main" val="184221664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参考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8596" y="1047733"/>
            <a:ext cx="8715404" cy="5143536"/>
          </a:xfrm>
        </p:spPr>
        <p:txBody>
          <a:bodyPr/>
          <a:lstStyle/>
          <a:p>
            <a:r>
              <a:rPr lang="en-US" altLang="zh-CN" sz="1800" dirty="0"/>
              <a:t>1</a:t>
            </a:r>
            <a:r>
              <a:rPr lang="zh-CN" altLang="en-US" sz="1800" dirty="0"/>
              <a:t>、官方网站：</a:t>
            </a:r>
            <a:r>
              <a:rPr lang="en-US" altLang="zh-CN" sz="1600" dirty="0">
                <a:hlinkClick r:id="rId2"/>
              </a:rPr>
              <a:t>http://redis.io/</a:t>
            </a:r>
            <a:endParaRPr lang="en-US" altLang="zh-CN" sz="1600" dirty="0"/>
          </a:p>
          <a:p>
            <a:r>
              <a:rPr lang="en-US" altLang="zh-CN" sz="1800" dirty="0"/>
              <a:t>2</a:t>
            </a:r>
            <a:r>
              <a:rPr lang="zh-CN" altLang="en-US" sz="1800" dirty="0"/>
              <a:t>、中文翻译网站：</a:t>
            </a:r>
            <a:r>
              <a:rPr lang="en-US" altLang="zh-CN" sz="1600" dirty="0">
                <a:hlinkClick r:id="rId3"/>
              </a:rPr>
              <a:t>http://redisdoc.com/</a:t>
            </a:r>
            <a:r>
              <a:rPr lang="zh-CN" altLang="en-US" sz="1600" dirty="0">
                <a:hlinkClick r:id="rId3"/>
              </a:rPr>
              <a:t>，</a:t>
            </a:r>
            <a:r>
              <a:rPr lang="en-US" altLang="zh-CN" sz="1600" dirty="0">
                <a:hlinkClick r:id="rId3"/>
              </a:rPr>
              <a:t>http://redis.cn/</a:t>
            </a:r>
            <a:endParaRPr lang="en-US" altLang="zh-CN" sz="1600" dirty="0"/>
          </a:p>
          <a:p>
            <a:r>
              <a:rPr lang="en-US" altLang="zh-CN" sz="1800" dirty="0"/>
              <a:t>3</a:t>
            </a:r>
            <a:r>
              <a:rPr lang="zh-CN" altLang="en-US" sz="1800" dirty="0"/>
              <a:t>、</a:t>
            </a:r>
            <a:r>
              <a:rPr lang="en-US" altLang="zh-CN" sz="1800" dirty="0"/>
              <a:t>Java </a:t>
            </a:r>
            <a:r>
              <a:rPr lang="zh-CN" altLang="en-US" sz="1800" dirty="0"/>
              <a:t>客户端库：</a:t>
            </a:r>
            <a:r>
              <a:rPr lang="en-US" altLang="zh-CN" sz="1600" dirty="0">
                <a:hlinkClick r:id="rId4"/>
              </a:rPr>
              <a:t>https://github.com/xetorthio/jedis/</a:t>
            </a:r>
            <a:endParaRPr lang="en-US" altLang="zh-CN" sz="1600" dirty="0"/>
          </a:p>
          <a:p>
            <a:r>
              <a:rPr lang="en-US" altLang="zh-CN" sz="1800" dirty="0"/>
              <a:t>4</a:t>
            </a:r>
            <a:r>
              <a:rPr lang="zh-CN" altLang="en-US" sz="1800" dirty="0"/>
              <a:t>、</a:t>
            </a:r>
            <a:r>
              <a:rPr lang="en-US" altLang="zh-CN" sz="1800" dirty="0"/>
              <a:t>C++</a:t>
            </a:r>
            <a:r>
              <a:rPr lang="zh-CN" altLang="en-US" sz="1800" dirty="0"/>
              <a:t>客户端库：</a:t>
            </a:r>
            <a:endParaRPr lang="en-US" altLang="zh-CN" sz="1800" dirty="0"/>
          </a:p>
          <a:p>
            <a:r>
              <a:rPr lang="en-US" altLang="zh-CN" sz="1600" dirty="0">
                <a:hlinkClick r:id="rId5"/>
              </a:rPr>
              <a:t>https://github.com/acl-dev/acl/tree/master/lib_acl_cpp/samples/redis</a:t>
            </a:r>
            <a:endParaRPr lang="en-US" altLang="zh-CN" sz="1600" dirty="0"/>
          </a:p>
          <a:p>
            <a:r>
              <a:rPr lang="en-US" altLang="zh-CN" sz="1800" dirty="0"/>
              <a:t>5</a:t>
            </a:r>
            <a:r>
              <a:rPr lang="zh-CN" altLang="en-US" sz="1800" dirty="0"/>
              <a:t>、</a:t>
            </a:r>
            <a:r>
              <a:rPr lang="en-US" altLang="zh-CN" sz="1800" dirty="0"/>
              <a:t>Redisbuilder</a:t>
            </a:r>
            <a:r>
              <a:rPr lang="zh-CN" altLang="en-US" sz="1800" dirty="0"/>
              <a:t>工具：</a:t>
            </a:r>
            <a:endParaRPr lang="en-US" altLang="zh-CN" sz="1800" dirty="0"/>
          </a:p>
          <a:p>
            <a:r>
              <a:rPr lang="en-US" altLang="zh-CN" sz="1600" dirty="0">
                <a:hlinkClick r:id="rId6"/>
              </a:rPr>
              <a:t>https://github.com/acl-dev/acl/tree/master/app/redis_tools/redis_builder</a:t>
            </a:r>
            <a:endParaRPr lang="en-US" altLang="zh-CN" sz="1600" dirty="0"/>
          </a:p>
          <a:p>
            <a:r>
              <a:rPr lang="en-US" altLang="zh-CN" sz="1600" dirty="0"/>
              <a:t>6</a:t>
            </a:r>
            <a:r>
              <a:rPr lang="zh-CN" altLang="en-US" sz="1600" dirty="0"/>
              <a:t>、</a:t>
            </a:r>
            <a:r>
              <a:rPr lang="en-US" altLang="zh-CN" sz="1600" dirty="0"/>
              <a:t>Redis</a:t>
            </a:r>
            <a:r>
              <a:rPr lang="zh-CN" altLang="en-US" sz="1600" dirty="0"/>
              <a:t> </a:t>
            </a:r>
            <a:r>
              <a:rPr lang="en-US" altLang="zh-CN" sz="1600" dirty="0" err="1"/>
              <a:t>c++</a:t>
            </a:r>
            <a:r>
              <a:rPr lang="zh-CN" altLang="en-US" sz="1600" dirty="0"/>
              <a:t>编程示例</a:t>
            </a:r>
            <a:endParaRPr lang="en-US" altLang="zh-CN" sz="1600" dirty="0">
              <a:hlinkClick r:id="rId7"/>
            </a:endParaRPr>
          </a:p>
          <a:p>
            <a:r>
              <a:rPr lang="en-US" altLang="zh-CN" sz="1600" dirty="0">
                <a:hlinkClick r:id="rId7"/>
              </a:rPr>
              <a:t>https://blog.csdn.net/zsxxsz/category_8736931.html?spm=1001.2014.3001.5482</a:t>
            </a:r>
            <a:endParaRPr lang="en-US" altLang="zh-CN" sz="1600" dirty="0"/>
          </a:p>
          <a:p>
            <a:endParaRPr lang="en-US" altLang="zh-CN" sz="1600" dirty="0"/>
          </a:p>
          <a:p>
            <a:endParaRPr lang="en-US" altLang="zh-CN" sz="1200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697196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75402E7-0AE3-1943-8D9A-18D9645573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非阻塞通信方式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0EEAA545-20CF-1842-A660-E2ECDA2D00C8}"/>
              </a:ext>
            </a:extLst>
          </p:cNvPr>
          <p:cNvSpPr txBox="1"/>
          <p:nvPr/>
        </p:nvSpPr>
        <p:spPr>
          <a:xfrm>
            <a:off x="755576" y="1124744"/>
            <a:ext cx="78488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dirty="0"/>
              <a:t>优点：</a:t>
            </a:r>
            <a:endParaRPr kumimoji="1" lang="en-US" altLang="zh-CN" dirty="0"/>
          </a:p>
          <a:p>
            <a:r>
              <a:rPr kumimoji="1" lang="en-US" altLang="zh-CN" dirty="0"/>
              <a:t>1</a:t>
            </a:r>
            <a:r>
              <a:rPr kumimoji="1" lang="zh-CN" altLang="en-US" dirty="0"/>
              <a:t>、支持高并发，通信效率高；</a:t>
            </a:r>
            <a:endParaRPr kumimoji="1" lang="en-US" altLang="zh-CN" dirty="0"/>
          </a:p>
          <a:p>
            <a:r>
              <a:rPr kumimoji="1" lang="en-US" altLang="zh-CN" dirty="0"/>
              <a:t>2</a:t>
            </a:r>
            <a:r>
              <a:rPr kumimoji="1" lang="zh-CN" altLang="en-US" dirty="0"/>
              <a:t>、占用资源少，单线程通信方式下 </a:t>
            </a:r>
            <a:r>
              <a:rPr kumimoji="1" lang="en-US" altLang="zh-CN" dirty="0"/>
              <a:t>CPU</a:t>
            </a:r>
            <a:r>
              <a:rPr kumimoji="1" lang="zh-CN" altLang="en-US" dirty="0"/>
              <a:t> 亲和性较好。</a:t>
            </a:r>
            <a:endParaRPr kumimoji="1" lang="en-US" altLang="zh-CN" dirty="0"/>
          </a:p>
          <a:p>
            <a:r>
              <a:rPr kumimoji="1" lang="zh-CN" altLang="en-US" dirty="0"/>
              <a:t>缺点：</a:t>
            </a:r>
            <a:endParaRPr kumimoji="1" lang="en-US" altLang="zh-CN" dirty="0"/>
          </a:p>
          <a:p>
            <a:r>
              <a:rPr kumimoji="1" lang="en-US" altLang="zh-CN" dirty="0"/>
              <a:t>1</a:t>
            </a:r>
            <a:r>
              <a:rPr kumimoji="1" lang="zh-CN" altLang="en-US" dirty="0"/>
              <a:t>、编程复杂度高，容易出错；</a:t>
            </a:r>
            <a:endParaRPr kumimoji="1" lang="en-US" altLang="zh-CN" dirty="0"/>
          </a:p>
          <a:p>
            <a:r>
              <a:rPr kumimoji="1" lang="en-US" altLang="zh-CN" dirty="0"/>
              <a:t>2</a:t>
            </a:r>
            <a:r>
              <a:rPr kumimoji="1" lang="zh-CN" altLang="en-US" dirty="0"/>
              <a:t>、业务逻辑被通信方式分隔的支离破碎。</a:t>
            </a:r>
          </a:p>
        </p:txBody>
      </p:sp>
      <p:sp>
        <p:nvSpPr>
          <p:cNvPr id="5" name="椭圆 4">
            <a:extLst>
              <a:ext uri="{FF2B5EF4-FFF2-40B4-BE49-F238E27FC236}">
                <a16:creationId xmlns:a16="http://schemas.microsoft.com/office/drawing/2014/main" id="{4BF4542B-D27C-E044-A90E-E6EB8F0F4B5C}"/>
              </a:ext>
            </a:extLst>
          </p:cNvPr>
          <p:cNvSpPr/>
          <p:nvPr/>
        </p:nvSpPr>
        <p:spPr>
          <a:xfrm>
            <a:off x="4103564" y="4722770"/>
            <a:ext cx="1282945" cy="434422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/>
              <a:t>异步事件引擎</a:t>
            </a:r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id="{C0F4314C-B05F-E440-83A8-688F231FDA63}"/>
              </a:ext>
            </a:extLst>
          </p:cNvPr>
          <p:cNvSpPr/>
          <p:nvPr/>
        </p:nvSpPr>
        <p:spPr>
          <a:xfrm>
            <a:off x="1582682" y="5482981"/>
            <a:ext cx="920003" cy="283272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/>
              <a:t>select</a:t>
            </a:r>
            <a:endParaRPr lang="zh-CN" altLang="en-US" sz="1400" dirty="0"/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id="{396322EB-AD28-6140-90BF-F62F4827A2D6}"/>
              </a:ext>
            </a:extLst>
          </p:cNvPr>
          <p:cNvSpPr/>
          <p:nvPr/>
        </p:nvSpPr>
        <p:spPr>
          <a:xfrm>
            <a:off x="3069743" y="5461253"/>
            <a:ext cx="715273" cy="283272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/>
              <a:t>poll</a:t>
            </a:r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id="{EB3CF302-814A-E348-895E-04CA6E9EFEE9}"/>
              </a:ext>
            </a:extLst>
          </p:cNvPr>
          <p:cNvSpPr/>
          <p:nvPr/>
        </p:nvSpPr>
        <p:spPr>
          <a:xfrm>
            <a:off x="4290246" y="5471906"/>
            <a:ext cx="909580" cy="283272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/>
              <a:t>epoll</a:t>
            </a:r>
          </a:p>
        </p:txBody>
      </p:sp>
      <p:sp>
        <p:nvSpPr>
          <p:cNvPr id="9" name="椭圆 8">
            <a:extLst>
              <a:ext uri="{FF2B5EF4-FFF2-40B4-BE49-F238E27FC236}">
                <a16:creationId xmlns:a16="http://schemas.microsoft.com/office/drawing/2014/main" id="{98D43A21-F1BA-7340-828D-941CF323E0C4}"/>
              </a:ext>
            </a:extLst>
          </p:cNvPr>
          <p:cNvSpPr/>
          <p:nvPr/>
        </p:nvSpPr>
        <p:spPr>
          <a:xfrm>
            <a:off x="5457099" y="5482539"/>
            <a:ext cx="1145012" cy="283272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/>
              <a:t>kqueue</a:t>
            </a:r>
          </a:p>
        </p:txBody>
      </p:sp>
      <p:sp>
        <p:nvSpPr>
          <p:cNvPr id="10" name="椭圆 9">
            <a:extLst>
              <a:ext uri="{FF2B5EF4-FFF2-40B4-BE49-F238E27FC236}">
                <a16:creationId xmlns:a16="http://schemas.microsoft.com/office/drawing/2014/main" id="{FD316C2B-DCC6-1A41-BABC-68CE7D67CB20}"/>
              </a:ext>
            </a:extLst>
          </p:cNvPr>
          <p:cNvSpPr/>
          <p:nvPr/>
        </p:nvSpPr>
        <p:spPr>
          <a:xfrm>
            <a:off x="6973861" y="5521992"/>
            <a:ext cx="709593" cy="283272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/>
              <a:t>iocp</a:t>
            </a:r>
          </a:p>
        </p:txBody>
      </p:sp>
      <p:cxnSp>
        <p:nvCxnSpPr>
          <p:cNvPr id="12" name="曲线连接符 11">
            <a:extLst>
              <a:ext uri="{FF2B5EF4-FFF2-40B4-BE49-F238E27FC236}">
                <a16:creationId xmlns:a16="http://schemas.microsoft.com/office/drawing/2014/main" id="{AF6EC79A-CA8B-434F-BE11-45D85A181A5E}"/>
              </a:ext>
            </a:extLst>
          </p:cNvPr>
          <p:cNvCxnSpPr>
            <a:cxnSpLocks/>
            <a:stCxn id="5" idx="2"/>
            <a:endCxn id="6" idx="0"/>
          </p:cNvCxnSpPr>
          <p:nvPr/>
        </p:nvCxnSpPr>
        <p:spPr>
          <a:xfrm rot="10800000" flipV="1">
            <a:off x="2042684" y="4939981"/>
            <a:ext cx="2060880" cy="543000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曲线连接符 12">
            <a:extLst>
              <a:ext uri="{FF2B5EF4-FFF2-40B4-BE49-F238E27FC236}">
                <a16:creationId xmlns:a16="http://schemas.microsoft.com/office/drawing/2014/main" id="{377AC60B-9090-0C42-8BB4-53CD7FF0AB51}"/>
              </a:ext>
            </a:extLst>
          </p:cNvPr>
          <p:cNvCxnSpPr>
            <a:stCxn id="5" idx="3"/>
            <a:endCxn id="7" idx="0"/>
          </p:cNvCxnSpPr>
          <p:nvPr/>
        </p:nvCxnSpPr>
        <p:spPr>
          <a:xfrm rot="5400000">
            <a:off x="3675574" y="4845379"/>
            <a:ext cx="367681" cy="864067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曲线连接符 13">
            <a:extLst>
              <a:ext uri="{FF2B5EF4-FFF2-40B4-BE49-F238E27FC236}">
                <a16:creationId xmlns:a16="http://schemas.microsoft.com/office/drawing/2014/main" id="{BDD8C8C9-80E3-4C42-A820-EDC48AA711E9}"/>
              </a:ext>
            </a:extLst>
          </p:cNvPr>
          <p:cNvCxnSpPr>
            <a:cxnSpLocks/>
            <a:stCxn id="5" idx="4"/>
            <a:endCxn id="8" idx="0"/>
          </p:cNvCxnSpPr>
          <p:nvPr/>
        </p:nvCxnSpPr>
        <p:spPr>
          <a:xfrm rot="5400000">
            <a:off x="4587680" y="5314549"/>
            <a:ext cx="314714" cy="1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曲线连接符 14">
            <a:extLst>
              <a:ext uri="{FF2B5EF4-FFF2-40B4-BE49-F238E27FC236}">
                <a16:creationId xmlns:a16="http://schemas.microsoft.com/office/drawing/2014/main" id="{A83ED088-4087-564F-BEA6-19EC80233AE7}"/>
              </a:ext>
            </a:extLst>
          </p:cNvPr>
          <p:cNvCxnSpPr>
            <a:cxnSpLocks/>
            <a:stCxn id="5" idx="5"/>
            <a:endCxn id="9" idx="0"/>
          </p:cNvCxnSpPr>
          <p:nvPr/>
        </p:nvCxnSpPr>
        <p:spPr>
          <a:xfrm rot="16200000" flipH="1">
            <a:off x="5419632" y="4872565"/>
            <a:ext cx="388967" cy="830979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曲线连接符 15">
            <a:extLst>
              <a:ext uri="{FF2B5EF4-FFF2-40B4-BE49-F238E27FC236}">
                <a16:creationId xmlns:a16="http://schemas.microsoft.com/office/drawing/2014/main" id="{C5AE8E7C-FF93-8F4B-995F-6A1F857FAF00}"/>
              </a:ext>
            </a:extLst>
          </p:cNvPr>
          <p:cNvCxnSpPr>
            <a:cxnSpLocks/>
            <a:stCxn id="5" idx="6"/>
            <a:endCxn id="10" idx="0"/>
          </p:cNvCxnSpPr>
          <p:nvPr/>
        </p:nvCxnSpPr>
        <p:spPr>
          <a:xfrm>
            <a:off x="5386509" y="4939981"/>
            <a:ext cx="1942149" cy="582011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椭圆 17">
            <a:extLst>
              <a:ext uri="{FF2B5EF4-FFF2-40B4-BE49-F238E27FC236}">
                <a16:creationId xmlns:a16="http://schemas.microsoft.com/office/drawing/2014/main" id="{29DAF07C-547C-3840-83D4-4054DC4E7990}"/>
              </a:ext>
            </a:extLst>
          </p:cNvPr>
          <p:cNvSpPr/>
          <p:nvPr/>
        </p:nvSpPr>
        <p:spPr>
          <a:xfrm>
            <a:off x="2001350" y="4146767"/>
            <a:ext cx="1008142" cy="283272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/>
              <a:t>accept</a:t>
            </a:r>
            <a:endParaRPr lang="zh-CN" altLang="en-US" sz="1400" dirty="0"/>
          </a:p>
        </p:txBody>
      </p:sp>
      <p:sp>
        <p:nvSpPr>
          <p:cNvPr id="19" name="椭圆 18">
            <a:extLst>
              <a:ext uri="{FF2B5EF4-FFF2-40B4-BE49-F238E27FC236}">
                <a16:creationId xmlns:a16="http://schemas.microsoft.com/office/drawing/2014/main" id="{624C1E2C-B0BC-D24F-A745-F792D218E5A6}"/>
              </a:ext>
            </a:extLst>
          </p:cNvPr>
          <p:cNvSpPr/>
          <p:nvPr/>
        </p:nvSpPr>
        <p:spPr>
          <a:xfrm>
            <a:off x="3371859" y="4148363"/>
            <a:ext cx="1132357" cy="283272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/>
              <a:t>connect</a:t>
            </a:r>
          </a:p>
        </p:txBody>
      </p:sp>
      <p:sp>
        <p:nvSpPr>
          <p:cNvPr id="21" name="椭圆 20">
            <a:extLst>
              <a:ext uri="{FF2B5EF4-FFF2-40B4-BE49-F238E27FC236}">
                <a16:creationId xmlns:a16="http://schemas.microsoft.com/office/drawing/2014/main" id="{67D79546-5426-3541-9A6A-FE0F227FBF00}"/>
              </a:ext>
            </a:extLst>
          </p:cNvPr>
          <p:cNvSpPr/>
          <p:nvPr/>
        </p:nvSpPr>
        <p:spPr>
          <a:xfrm>
            <a:off x="5195996" y="4158831"/>
            <a:ext cx="910795" cy="283272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/>
              <a:t>write</a:t>
            </a:r>
          </a:p>
        </p:txBody>
      </p:sp>
      <p:sp>
        <p:nvSpPr>
          <p:cNvPr id="22" name="椭圆 21">
            <a:extLst>
              <a:ext uri="{FF2B5EF4-FFF2-40B4-BE49-F238E27FC236}">
                <a16:creationId xmlns:a16="http://schemas.microsoft.com/office/drawing/2014/main" id="{E54E3924-098D-9C46-8860-3013EC6627CF}"/>
              </a:ext>
            </a:extLst>
          </p:cNvPr>
          <p:cNvSpPr/>
          <p:nvPr/>
        </p:nvSpPr>
        <p:spPr>
          <a:xfrm>
            <a:off x="6579940" y="4146767"/>
            <a:ext cx="813887" cy="283272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/>
              <a:t>read</a:t>
            </a:r>
          </a:p>
        </p:txBody>
      </p:sp>
      <p:cxnSp>
        <p:nvCxnSpPr>
          <p:cNvPr id="29" name="直接箭头连接符 54">
            <a:extLst>
              <a:ext uri="{FF2B5EF4-FFF2-40B4-BE49-F238E27FC236}">
                <a16:creationId xmlns:a16="http://schemas.microsoft.com/office/drawing/2014/main" id="{BC7D7FA0-81D5-CB47-BA6C-ED20A1545C34}"/>
              </a:ext>
            </a:extLst>
          </p:cNvPr>
          <p:cNvCxnSpPr>
            <a:cxnSpLocks/>
            <a:stCxn id="5" idx="1"/>
            <a:endCxn id="18" idx="4"/>
          </p:cNvCxnSpPr>
          <p:nvPr/>
        </p:nvCxnSpPr>
        <p:spPr>
          <a:xfrm flipH="1" flipV="1">
            <a:off x="2505421" y="4430039"/>
            <a:ext cx="1786026" cy="3563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箭头连接符 57">
            <a:extLst>
              <a:ext uri="{FF2B5EF4-FFF2-40B4-BE49-F238E27FC236}">
                <a16:creationId xmlns:a16="http://schemas.microsoft.com/office/drawing/2014/main" id="{C3317D5B-D77E-2944-883B-0F4302A04307}"/>
              </a:ext>
            </a:extLst>
          </p:cNvPr>
          <p:cNvCxnSpPr>
            <a:cxnSpLocks/>
            <a:stCxn id="5" idx="1"/>
            <a:endCxn id="19" idx="4"/>
          </p:cNvCxnSpPr>
          <p:nvPr/>
        </p:nvCxnSpPr>
        <p:spPr>
          <a:xfrm flipH="1" flipV="1">
            <a:off x="3938038" y="4431635"/>
            <a:ext cx="353409" cy="3547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箭头连接符 61">
            <a:extLst>
              <a:ext uri="{FF2B5EF4-FFF2-40B4-BE49-F238E27FC236}">
                <a16:creationId xmlns:a16="http://schemas.microsoft.com/office/drawing/2014/main" id="{73EA93D9-FBBA-304C-94E2-D7F94F41E813}"/>
              </a:ext>
            </a:extLst>
          </p:cNvPr>
          <p:cNvCxnSpPr>
            <a:stCxn id="5" idx="7"/>
            <a:endCxn id="21" idx="4"/>
          </p:cNvCxnSpPr>
          <p:nvPr/>
        </p:nvCxnSpPr>
        <p:spPr>
          <a:xfrm flipV="1">
            <a:off x="5198626" y="4442103"/>
            <a:ext cx="452768" cy="3442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箭头连接符 63">
            <a:extLst>
              <a:ext uri="{FF2B5EF4-FFF2-40B4-BE49-F238E27FC236}">
                <a16:creationId xmlns:a16="http://schemas.microsoft.com/office/drawing/2014/main" id="{D791DCFB-29DA-5F4E-8581-28C06326A83A}"/>
              </a:ext>
            </a:extLst>
          </p:cNvPr>
          <p:cNvCxnSpPr>
            <a:stCxn id="5" idx="7"/>
            <a:endCxn id="22" idx="4"/>
          </p:cNvCxnSpPr>
          <p:nvPr/>
        </p:nvCxnSpPr>
        <p:spPr>
          <a:xfrm flipV="1">
            <a:off x="5198626" y="4430039"/>
            <a:ext cx="1788258" cy="3563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椭圆 33">
            <a:extLst>
              <a:ext uri="{FF2B5EF4-FFF2-40B4-BE49-F238E27FC236}">
                <a16:creationId xmlns:a16="http://schemas.microsoft.com/office/drawing/2014/main" id="{DD379BC5-69CA-434C-A919-34BAF3CBF6D0}"/>
              </a:ext>
            </a:extLst>
          </p:cNvPr>
          <p:cNvSpPr/>
          <p:nvPr/>
        </p:nvSpPr>
        <p:spPr>
          <a:xfrm>
            <a:off x="1857259" y="3574765"/>
            <a:ext cx="1290851" cy="283272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/>
              <a:t>OnAccept</a:t>
            </a:r>
            <a:endParaRPr lang="zh-CN" altLang="en-US" sz="1400" dirty="0"/>
          </a:p>
        </p:txBody>
      </p:sp>
      <p:sp>
        <p:nvSpPr>
          <p:cNvPr id="35" name="椭圆 34">
            <a:extLst>
              <a:ext uri="{FF2B5EF4-FFF2-40B4-BE49-F238E27FC236}">
                <a16:creationId xmlns:a16="http://schemas.microsoft.com/office/drawing/2014/main" id="{C8FEFFFC-67FD-7940-900E-581D1B54771A}"/>
              </a:ext>
            </a:extLst>
          </p:cNvPr>
          <p:cNvSpPr/>
          <p:nvPr/>
        </p:nvSpPr>
        <p:spPr>
          <a:xfrm>
            <a:off x="3235032" y="3557909"/>
            <a:ext cx="1406012" cy="283272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/>
              <a:t>OnConnect</a:t>
            </a:r>
          </a:p>
        </p:txBody>
      </p:sp>
      <p:sp>
        <p:nvSpPr>
          <p:cNvPr id="37" name="椭圆 36">
            <a:extLst>
              <a:ext uri="{FF2B5EF4-FFF2-40B4-BE49-F238E27FC236}">
                <a16:creationId xmlns:a16="http://schemas.microsoft.com/office/drawing/2014/main" id="{DA3AAF5C-FC07-5748-BAD7-1AC8AFD89E1C}"/>
              </a:ext>
            </a:extLst>
          </p:cNvPr>
          <p:cNvSpPr/>
          <p:nvPr/>
        </p:nvSpPr>
        <p:spPr>
          <a:xfrm>
            <a:off x="5045751" y="3574765"/>
            <a:ext cx="1211283" cy="283272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/>
              <a:t>OnWrite</a:t>
            </a:r>
          </a:p>
        </p:txBody>
      </p:sp>
      <p:sp>
        <p:nvSpPr>
          <p:cNvPr id="38" name="椭圆 37">
            <a:extLst>
              <a:ext uri="{FF2B5EF4-FFF2-40B4-BE49-F238E27FC236}">
                <a16:creationId xmlns:a16="http://schemas.microsoft.com/office/drawing/2014/main" id="{4EEE549B-14AB-664E-8943-CBEFD2F08865}"/>
              </a:ext>
            </a:extLst>
          </p:cNvPr>
          <p:cNvSpPr/>
          <p:nvPr/>
        </p:nvSpPr>
        <p:spPr>
          <a:xfrm>
            <a:off x="6442973" y="3574765"/>
            <a:ext cx="1081356" cy="283272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/>
              <a:t>OnRead</a:t>
            </a:r>
          </a:p>
        </p:txBody>
      </p:sp>
      <p:cxnSp>
        <p:nvCxnSpPr>
          <p:cNvPr id="39" name="直接箭头连接符 70">
            <a:extLst>
              <a:ext uri="{FF2B5EF4-FFF2-40B4-BE49-F238E27FC236}">
                <a16:creationId xmlns:a16="http://schemas.microsoft.com/office/drawing/2014/main" id="{41457E8C-C8FD-A449-9EE2-A6180C94A487}"/>
              </a:ext>
            </a:extLst>
          </p:cNvPr>
          <p:cNvCxnSpPr>
            <a:cxnSpLocks/>
            <a:stCxn id="18" idx="0"/>
            <a:endCxn id="34" idx="4"/>
          </p:cNvCxnSpPr>
          <p:nvPr/>
        </p:nvCxnSpPr>
        <p:spPr>
          <a:xfrm flipH="1" flipV="1">
            <a:off x="2502685" y="3858037"/>
            <a:ext cx="2736" cy="2887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箭头连接符 72">
            <a:extLst>
              <a:ext uri="{FF2B5EF4-FFF2-40B4-BE49-F238E27FC236}">
                <a16:creationId xmlns:a16="http://schemas.microsoft.com/office/drawing/2014/main" id="{49B0F263-1EE9-8D4D-9846-C90851BAD119}"/>
              </a:ext>
            </a:extLst>
          </p:cNvPr>
          <p:cNvCxnSpPr>
            <a:cxnSpLocks/>
            <a:stCxn id="19" idx="0"/>
            <a:endCxn id="35" idx="4"/>
          </p:cNvCxnSpPr>
          <p:nvPr/>
        </p:nvCxnSpPr>
        <p:spPr>
          <a:xfrm flipV="1">
            <a:off x="3938038" y="3841181"/>
            <a:ext cx="0" cy="3071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箭头连接符 76">
            <a:extLst>
              <a:ext uri="{FF2B5EF4-FFF2-40B4-BE49-F238E27FC236}">
                <a16:creationId xmlns:a16="http://schemas.microsoft.com/office/drawing/2014/main" id="{9E14DE1C-83F5-D448-818C-BD988072C7EE}"/>
              </a:ext>
            </a:extLst>
          </p:cNvPr>
          <p:cNvCxnSpPr>
            <a:cxnSpLocks/>
            <a:stCxn id="21" idx="0"/>
            <a:endCxn id="37" idx="4"/>
          </p:cNvCxnSpPr>
          <p:nvPr/>
        </p:nvCxnSpPr>
        <p:spPr>
          <a:xfrm flipH="1" flipV="1">
            <a:off x="5651393" y="3858037"/>
            <a:ext cx="1" cy="3007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箭头连接符 78">
            <a:extLst>
              <a:ext uri="{FF2B5EF4-FFF2-40B4-BE49-F238E27FC236}">
                <a16:creationId xmlns:a16="http://schemas.microsoft.com/office/drawing/2014/main" id="{6FAE4666-C028-8144-A8D5-23013800A10B}"/>
              </a:ext>
            </a:extLst>
          </p:cNvPr>
          <p:cNvCxnSpPr>
            <a:cxnSpLocks/>
            <a:stCxn id="22" idx="0"/>
            <a:endCxn id="38" idx="4"/>
          </p:cNvCxnSpPr>
          <p:nvPr/>
        </p:nvCxnSpPr>
        <p:spPr>
          <a:xfrm flipH="1" flipV="1">
            <a:off x="6983651" y="3858037"/>
            <a:ext cx="3233" cy="2887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左大括号 43">
            <a:extLst>
              <a:ext uri="{FF2B5EF4-FFF2-40B4-BE49-F238E27FC236}">
                <a16:creationId xmlns:a16="http://schemas.microsoft.com/office/drawing/2014/main" id="{6BF50B1E-7FE1-384F-9303-E9F3EAABB202}"/>
              </a:ext>
            </a:extLst>
          </p:cNvPr>
          <p:cNvSpPr/>
          <p:nvPr/>
        </p:nvSpPr>
        <p:spPr>
          <a:xfrm rot="16200000">
            <a:off x="4587168" y="3295392"/>
            <a:ext cx="283271" cy="5303016"/>
          </a:xfrm>
          <a:prstGeom prst="leftBrace">
            <a:avLst>
              <a:gd name="adj1" fmla="val 8333"/>
              <a:gd name="adj2" fmla="val 5033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46" name="文本框 45">
            <a:extLst>
              <a:ext uri="{FF2B5EF4-FFF2-40B4-BE49-F238E27FC236}">
                <a16:creationId xmlns:a16="http://schemas.microsoft.com/office/drawing/2014/main" id="{6735F1EB-12C8-434B-9425-2E39132725F0}"/>
              </a:ext>
            </a:extLst>
          </p:cNvPr>
          <p:cNvSpPr txBox="1"/>
          <p:nvPr/>
        </p:nvSpPr>
        <p:spPr>
          <a:xfrm>
            <a:off x="4117031" y="6094940"/>
            <a:ext cx="14183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/>
              <a:t>系统事件引擎</a:t>
            </a:r>
          </a:p>
        </p:txBody>
      </p:sp>
      <p:sp>
        <p:nvSpPr>
          <p:cNvPr id="47" name="文本框 46">
            <a:extLst>
              <a:ext uri="{FF2B5EF4-FFF2-40B4-BE49-F238E27FC236}">
                <a16:creationId xmlns:a16="http://schemas.microsoft.com/office/drawing/2014/main" id="{BB4C6C66-68C6-4744-8A7F-B2B9A62570AB}"/>
              </a:ext>
            </a:extLst>
          </p:cNvPr>
          <p:cNvSpPr txBox="1"/>
          <p:nvPr/>
        </p:nvSpPr>
        <p:spPr>
          <a:xfrm>
            <a:off x="132596" y="4146767"/>
            <a:ext cx="1173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/>
              <a:t>系统</a:t>
            </a:r>
            <a:r>
              <a:rPr lang="en-US" altLang="zh-CN" sz="1200" b="1" dirty="0"/>
              <a:t>API</a:t>
            </a:r>
            <a:r>
              <a:rPr lang="zh-CN" altLang="en-US" sz="1200" b="1" dirty="0"/>
              <a:t>异步化</a:t>
            </a:r>
          </a:p>
        </p:txBody>
      </p:sp>
      <p:sp>
        <p:nvSpPr>
          <p:cNvPr id="48" name="文本框 47">
            <a:extLst>
              <a:ext uri="{FF2B5EF4-FFF2-40B4-BE49-F238E27FC236}">
                <a16:creationId xmlns:a16="http://schemas.microsoft.com/office/drawing/2014/main" id="{10D51AB9-5951-A149-9567-6EF812E1EADC}"/>
              </a:ext>
            </a:extLst>
          </p:cNvPr>
          <p:cNvSpPr txBox="1"/>
          <p:nvPr/>
        </p:nvSpPr>
        <p:spPr>
          <a:xfrm>
            <a:off x="185370" y="3557909"/>
            <a:ext cx="11738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/>
              <a:t>异步回调过程</a:t>
            </a:r>
          </a:p>
        </p:txBody>
      </p:sp>
      <p:sp>
        <p:nvSpPr>
          <p:cNvPr id="49" name="右大括号 48">
            <a:extLst>
              <a:ext uri="{FF2B5EF4-FFF2-40B4-BE49-F238E27FC236}">
                <a16:creationId xmlns:a16="http://schemas.microsoft.com/office/drawing/2014/main" id="{642E13F8-5670-7A47-BA6E-BFECF45B7992}"/>
              </a:ext>
            </a:extLst>
          </p:cNvPr>
          <p:cNvSpPr/>
          <p:nvPr/>
        </p:nvSpPr>
        <p:spPr>
          <a:xfrm>
            <a:off x="1354003" y="3620145"/>
            <a:ext cx="188269" cy="19251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右大括号 49">
            <a:extLst>
              <a:ext uri="{FF2B5EF4-FFF2-40B4-BE49-F238E27FC236}">
                <a16:creationId xmlns:a16="http://schemas.microsoft.com/office/drawing/2014/main" id="{F878511A-3A9C-1C44-B3DC-9EAD43D2D30D}"/>
              </a:ext>
            </a:extLst>
          </p:cNvPr>
          <p:cNvSpPr/>
          <p:nvPr/>
        </p:nvSpPr>
        <p:spPr>
          <a:xfrm>
            <a:off x="1359233" y="4174610"/>
            <a:ext cx="188269" cy="19251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39897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支持的数据类型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z="1800" dirty="0"/>
              <a:t>一、字符串（</a:t>
            </a:r>
            <a:r>
              <a:rPr lang="en-US" altLang="zh-CN" sz="1800" dirty="0"/>
              <a:t>String</a:t>
            </a:r>
            <a:r>
              <a:rPr lang="zh-CN" altLang="en-US" sz="1800" dirty="0"/>
              <a:t>）类型：</a:t>
            </a:r>
            <a:endParaRPr lang="en-US" altLang="zh-CN" sz="1800" dirty="0"/>
          </a:p>
          <a:p>
            <a:r>
              <a:rPr lang="zh-CN" altLang="en-US" sz="1800" dirty="0">
                <a:latin typeface="华文仿宋" panose="02010600040101010101" pitchFamily="2" charset="-122"/>
                <a:ea typeface="华文仿宋" panose="02010600040101010101" pitchFamily="2" charset="-122"/>
              </a:rPr>
              <a:t>子类型及其操作：</a:t>
            </a:r>
            <a:r>
              <a:rPr lang="zh-CN" altLang="en-US" sz="1600" dirty="0">
                <a:latin typeface="华文仿宋" panose="02010600040101010101" pitchFamily="2" charset="-122"/>
                <a:ea typeface="华文仿宋" panose="02010600040101010101" pitchFamily="2" charset="-122"/>
              </a:rPr>
              <a:t>字符串（添加、追加、区间读写、长度、位操作）、整数（增减、位操作）、浮点数（增加）</a:t>
            </a:r>
            <a:endParaRPr lang="en-US" altLang="zh-CN" sz="1600" dirty="0"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r>
              <a:rPr lang="zh-CN" altLang="en-US" sz="1800" dirty="0"/>
              <a:t>二、哈希（</a:t>
            </a:r>
            <a:r>
              <a:rPr lang="en-US" altLang="zh-CN" sz="1800" dirty="0"/>
              <a:t>Hash</a:t>
            </a:r>
            <a:r>
              <a:rPr lang="zh-CN" altLang="en-US" sz="1800" dirty="0"/>
              <a:t>）类型：</a:t>
            </a:r>
            <a:r>
              <a:rPr lang="zh-CN" altLang="en-US" sz="1600" dirty="0"/>
              <a:t>由某个键指定的属性域集合，表现形式如下：</a:t>
            </a:r>
            <a:endParaRPr lang="en-US" altLang="zh-CN" sz="1600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r>
              <a:rPr lang="en-US" altLang="zh-CN" dirty="0"/>
              <a:t>                            </a:t>
            </a:r>
          </a:p>
          <a:p>
            <a:r>
              <a:rPr lang="zh-CN" altLang="en-US" sz="1800" dirty="0">
                <a:latin typeface="华文仿宋" panose="02010600040101010101" pitchFamily="2" charset="-122"/>
                <a:ea typeface="华文仿宋" panose="02010600040101010101" pitchFamily="2" charset="-122"/>
              </a:rPr>
              <a:t>属性类型操作：</a:t>
            </a:r>
            <a:r>
              <a:rPr lang="zh-CN" altLang="en-US" sz="1600" dirty="0">
                <a:latin typeface="华文仿宋" panose="02010600040101010101" pitchFamily="2" charset="-122"/>
                <a:ea typeface="华文仿宋" panose="02010600040101010101" pitchFamily="2" charset="-122"/>
              </a:rPr>
              <a:t>字符串（添加、删除、读取、长度）、整型数</a:t>
            </a:r>
            <a:r>
              <a:rPr lang="en-US" altLang="zh-CN" sz="1600" dirty="0">
                <a:latin typeface="华文仿宋" panose="02010600040101010101" pitchFamily="2" charset="-122"/>
                <a:ea typeface="华文仿宋" panose="02010600040101010101" pitchFamily="2" charset="-122"/>
              </a:rPr>
              <a:t>/</a:t>
            </a:r>
            <a:r>
              <a:rPr lang="zh-CN" altLang="en-US" sz="1600" dirty="0">
                <a:latin typeface="华文仿宋" panose="02010600040101010101" pitchFamily="2" charset="-122"/>
                <a:ea typeface="华文仿宋" panose="02010600040101010101" pitchFamily="2" charset="-122"/>
              </a:rPr>
              <a:t>浮点数增加等</a:t>
            </a:r>
            <a:endParaRPr lang="en-US" altLang="zh-CN" sz="1600" dirty="0"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r>
              <a:rPr lang="zh-CN" altLang="en-US" sz="1800" dirty="0"/>
              <a:t>三、列表数组（</a:t>
            </a:r>
            <a:r>
              <a:rPr lang="en-US" altLang="zh-CN" sz="1800" dirty="0"/>
              <a:t>List</a:t>
            </a:r>
            <a:r>
              <a:rPr lang="zh-CN" altLang="en-US" sz="1800" dirty="0"/>
              <a:t>）类型：</a:t>
            </a:r>
            <a:r>
              <a:rPr lang="zh-CN" altLang="en-US" sz="1600" dirty="0">
                <a:latin typeface="华文仿宋" panose="02010600040101010101" pitchFamily="2" charset="-122"/>
                <a:ea typeface="华文仿宋" panose="02010600040101010101" pitchFamily="2" charset="-122"/>
              </a:rPr>
              <a:t>针对列表元素的首</a:t>
            </a:r>
            <a:r>
              <a:rPr lang="en-US" altLang="zh-CN" sz="1600" dirty="0">
                <a:latin typeface="华文仿宋" panose="02010600040101010101" pitchFamily="2" charset="-122"/>
                <a:ea typeface="华文仿宋" panose="02010600040101010101" pitchFamily="2" charset="-122"/>
              </a:rPr>
              <a:t>/</a:t>
            </a:r>
            <a:r>
              <a:rPr lang="zh-CN" altLang="en-US" sz="1600" dirty="0">
                <a:latin typeface="华文仿宋" panose="02010600040101010101" pitchFamily="2" charset="-122"/>
                <a:ea typeface="华文仿宋" panose="02010600040101010101" pitchFamily="2" charset="-122"/>
              </a:rPr>
              <a:t>尾部添加</a:t>
            </a:r>
            <a:r>
              <a:rPr lang="en-US" altLang="zh-CN" sz="1600" dirty="0">
                <a:latin typeface="华文仿宋" panose="02010600040101010101" pitchFamily="2" charset="-122"/>
                <a:ea typeface="华文仿宋" panose="02010600040101010101" pitchFamily="2" charset="-122"/>
              </a:rPr>
              <a:t>/</a:t>
            </a:r>
            <a:r>
              <a:rPr lang="zh-CN" altLang="en-US" sz="1600" dirty="0">
                <a:latin typeface="华文仿宋" panose="02010600040101010101" pitchFamily="2" charset="-122"/>
                <a:ea typeface="华文仿宋" panose="02010600040101010101" pitchFamily="2" charset="-122"/>
              </a:rPr>
              <a:t>弹出、指定下标的添加</a:t>
            </a:r>
            <a:r>
              <a:rPr lang="en-US" altLang="zh-CN" sz="1600" dirty="0">
                <a:latin typeface="华文仿宋" panose="02010600040101010101" pitchFamily="2" charset="-122"/>
                <a:ea typeface="华文仿宋" panose="02010600040101010101" pitchFamily="2" charset="-122"/>
              </a:rPr>
              <a:t>/</a:t>
            </a:r>
            <a:r>
              <a:rPr lang="zh-CN" altLang="en-US" sz="1600" dirty="0">
                <a:latin typeface="华文仿宋" panose="02010600040101010101" pitchFamily="2" charset="-122"/>
                <a:ea typeface="华文仿宋" panose="02010600040101010101" pitchFamily="2" charset="-122"/>
              </a:rPr>
              <a:t>读取等</a:t>
            </a:r>
            <a:endParaRPr lang="en-US" altLang="zh-CN" sz="1600" dirty="0"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r>
              <a:rPr lang="zh-CN" altLang="en-US" sz="1800" dirty="0"/>
              <a:t>四、集合（</a:t>
            </a:r>
            <a:r>
              <a:rPr lang="en-US" altLang="zh-CN" sz="1800" dirty="0"/>
              <a:t>Set</a:t>
            </a:r>
            <a:r>
              <a:rPr lang="zh-CN" altLang="en-US" sz="1800" dirty="0"/>
              <a:t>）类型：</a:t>
            </a:r>
            <a:r>
              <a:rPr lang="zh-CN" altLang="en-US" sz="1600" dirty="0">
                <a:latin typeface="华文仿宋" panose="02010600040101010101" pitchFamily="2" charset="-122"/>
                <a:ea typeface="华文仿宋" panose="02010600040101010101" pitchFamily="2" charset="-122"/>
              </a:rPr>
              <a:t>集合元素的添加、弹出、删除、移动、取交集</a:t>
            </a:r>
            <a:r>
              <a:rPr lang="en-US" altLang="zh-CN" sz="1600" dirty="0">
                <a:latin typeface="华文仿宋" panose="02010600040101010101" pitchFamily="2" charset="-122"/>
                <a:ea typeface="华文仿宋" panose="02010600040101010101" pitchFamily="2" charset="-122"/>
              </a:rPr>
              <a:t>/</a:t>
            </a:r>
            <a:r>
              <a:rPr lang="zh-CN" altLang="en-US" sz="1600" dirty="0">
                <a:latin typeface="华文仿宋" panose="02010600040101010101" pitchFamily="2" charset="-122"/>
                <a:ea typeface="华文仿宋" panose="02010600040101010101" pitchFamily="2" charset="-122"/>
              </a:rPr>
              <a:t>并集</a:t>
            </a:r>
            <a:r>
              <a:rPr lang="en-US" altLang="zh-CN" sz="1600" dirty="0">
                <a:latin typeface="华文仿宋" panose="02010600040101010101" pitchFamily="2" charset="-122"/>
                <a:ea typeface="华文仿宋" panose="02010600040101010101" pitchFamily="2" charset="-122"/>
              </a:rPr>
              <a:t>/</a:t>
            </a:r>
            <a:r>
              <a:rPr lang="zh-CN" altLang="en-US" sz="1600" dirty="0">
                <a:latin typeface="华文仿宋" panose="02010600040101010101" pitchFamily="2" charset="-122"/>
                <a:ea typeface="华文仿宋" panose="02010600040101010101" pitchFamily="2" charset="-122"/>
              </a:rPr>
              <a:t>差集等</a:t>
            </a:r>
            <a:endParaRPr lang="en-US" altLang="zh-CN" sz="1600" dirty="0"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r>
              <a:rPr lang="zh-CN" altLang="en-US" sz="1800" dirty="0"/>
              <a:t>五、有序集合（</a:t>
            </a:r>
            <a:r>
              <a:rPr lang="en-US" altLang="zh-CN" sz="1800" dirty="0" err="1"/>
              <a:t>SortedSet</a:t>
            </a:r>
            <a:r>
              <a:rPr lang="zh-CN" altLang="en-US" sz="1800" dirty="0"/>
              <a:t>）类型：</a:t>
            </a:r>
            <a:r>
              <a:rPr lang="zh-CN" altLang="en-US" sz="1600" dirty="0">
                <a:latin typeface="华文仿宋" panose="02010600040101010101" pitchFamily="2" charset="-122"/>
                <a:ea typeface="华文仿宋" panose="02010600040101010101" pitchFamily="2" charset="-122"/>
              </a:rPr>
              <a:t>具有评分值的元素集合，该评分值决定了该元素在某个指定集合的先后顺序。功能有元素的添加、删除、读取（按评分值、范围）、取交集</a:t>
            </a:r>
            <a:r>
              <a:rPr lang="en-US" altLang="zh-CN" sz="1600" dirty="0">
                <a:latin typeface="华文仿宋" panose="02010600040101010101" pitchFamily="2" charset="-122"/>
                <a:ea typeface="华文仿宋" panose="02010600040101010101" pitchFamily="2" charset="-122"/>
              </a:rPr>
              <a:t>/</a:t>
            </a:r>
            <a:r>
              <a:rPr lang="zh-CN" altLang="en-US" sz="1600" dirty="0">
                <a:latin typeface="华文仿宋" panose="02010600040101010101" pitchFamily="2" charset="-122"/>
                <a:ea typeface="华文仿宋" panose="02010600040101010101" pitchFamily="2" charset="-122"/>
              </a:rPr>
              <a:t>并集</a:t>
            </a:r>
            <a:endParaRPr lang="en-US" altLang="zh-CN" sz="1600" dirty="0"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r>
              <a:rPr lang="zh-CN" altLang="en-US" sz="1600" dirty="0"/>
              <a:t>六、地理位置（</a:t>
            </a:r>
            <a:r>
              <a:rPr lang="en-US" altLang="zh-CN" sz="1600" dirty="0"/>
              <a:t>Geo</a:t>
            </a:r>
            <a:r>
              <a:rPr lang="zh-CN" altLang="en-US" sz="1600" dirty="0"/>
              <a:t>）类型：</a:t>
            </a:r>
            <a:r>
              <a:rPr lang="zh-CN" altLang="en-US" sz="1600" dirty="0">
                <a:latin typeface="华文仿宋" panose="02010600040101010101" pitchFamily="2" charset="-122"/>
                <a:ea typeface="华文仿宋" panose="02010600040101010101" pitchFamily="2" charset="-122"/>
              </a:rPr>
              <a:t>与地址位置坐标相关的数据类型计算</a:t>
            </a:r>
            <a:endParaRPr lang="en-US" altLang="zh-CN" sz="1600" dirty="0">
              <a:latin typeface="华文仿宋" panose="02010600040101010101" pitchFamily="2" charset="-122"/>
              <a:ea typeface="华文仿宋" panose="0201060004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15616" y="2564904"/>
            <a:ext cx="576064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/>
              <a:t>key0</a:t>
            </a:r>
            <a:endParaRPr lang="zh-CN" altLang="en-US" sz="1200" dirty="0"/>
          </a:p>
        </p:txBody>
      </p:sp>
      <p:sp>
        <p:nvSpPr>
          <p:cNvPr id="5" name="矩形 4"/>
          <p:cNvSpPr/>
          <p:nvPr/>
        </p:nvSpPr>
        <p:spPr>
          <a:xfrm>
            <a:off x="1979712" y="2564904"/>
            <a:ext cx="864096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/>
              <a:t>Filed name</a:t>
            </a:r>
            <a:endParaRPr lang="zh-CN" altLang="en-US" sz="1200" dirty="0"/>
          </a:p>
        </p:txBody>
      </p:sp>
      <p:sp>
        <p:nvSpPr>
          <p:cNvPr id="7" name="矩形 6"/>
          <p:cNvSpPr/>
          <p:nvPr/>
        </p:nvSpPr>
        <p:spPr>
          <a:xfrm>
            <a:off x="3126669" y="2564904"/>
            <a:ext cx="864096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/>
              <a:t>Filed value</a:t>
            </a:r>
            <a:endParaRPr lang="zh-CN" altLang="en-US" sz="1200" dirty="0"/>
          </a:p>
        </p:txBody>
      </p:sp>
      <p:cxnSp>
        <p:nvCxnSpPr>
          <p:cNvPr id="9" name="直接箭头连接符 8"/>
          <p:cNvCxnSpPr>
            <a:stCxn id="4" idx="3"/>
            <a:endCxn id="5" idx="1"/>
          </p:cNvCxnSpPr>
          <p:nvPr/>
        </p:nvCxnSpPr>
        <p:spPr>
          <a:xfrm>
            <a:off x="1691680" y="2672916"/>
            <a:ext cx="28803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>
            <a:stCxn id="5" idx="3"/>
            <a:endCxn id="7" idx="1"/>
          </p:cNvCxnSpPr>
          <p:nvPr/>
        </p:nvCxnSpPr>
        <p:spPr>
          <a:xfrm>
            <a:off x="2843808" y="2672916"/>
            <a:ext cx="28286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1979712" y="2924944"/>
            <a:ext cx="864096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/>
              <a:t>Filed name</a:t>
            </a:r>
            <a:endParaRPr lang="zh-CN" altLang="en-US" sz="1200" dirty="0"/>
          </a:p>
        </p:txBody>
      </p:sp>
      <p:sp>
        <p:nvSpPr>
          <p:cNvPr id="16" name="矩形 15"/>
          <p:cNvSpPr/>
          <p:nvPr/>
        </p:nvSpPr>
        <p:spPr>
          <a:xfrm>
            <a:off x="3126669" y="2924944"/>
            <a:ext cx="864096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/>
              <a:t>Filed value</a:t>
            </a:r>
            <a:endParaRPr lang="zh-CN" altLang="en-US" sz="1200" dirty="0"/>
          </a:p>
        </p:txBody>
      </p:sp>
      <p:cxnSp>
        <p:nvCxnSpPr>
          <p:cNvPr id="18" name="直接箭头连接符 17"/>
          <p:cNvCxnSpPr>
            <a:stCxn id="15" idx="3"/>
            <a:endCxn id="16" idx="1"/>
          </p:cNvCxnSpPr>
          <p:nvPr/>
        </p:nvCxnSpPr>
        <p:spPr>
          <a:xfrm>
            <a:off x="2843808" y="3032956"/>
            <a:ext cx="28286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肘形连接符 19"/>
          <p:cNvCxnSpPr>
            <a:stCxn id="4" idx="2"/>
            <a:endCxn id="15" idx="1"/>
          </p:cNvCxnSpPr>
          <p:nvPr/>
        </p:nvCxnSpPr>
        <p:spPr>
          <a:xfrm rot="16200000" flipH="1">
            <a:off x="1565666" y="2618910"/>
            <a:ext cx="252028" cy="57606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矩形 30"/>
          <p:cNvSpPr/>
          <p:nvPr/>
        </p:nvSpPr>
        <p:spPr>
          <a:xfrm>
            <a:off x="1979712" y="3284984"/>
            <a:ext cx="864096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/>
              <a:t>….</a:t>
            </a:r>
            <a:endParaRPr lang="zh-CN" altLang="en-US" sz="1200" dirty="0"/>
          </a:p>
        </p:txBody>
      </p:sp>
      <p:sp>
        <p:nvSpPr>
          <p:cNvPr id="32" name="矩形 31"/>
          <p:cNvSpPr/>
          <p:nvPr/>
        </p:nvSpPr>
        <p:spPr>
          <a:xfrm>
            <a:off x="3126669" y="3284984"/>
            <a:ext cx="864096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/>
              <a:t>….</a:t>
            </a:r>
            <a:endParaRPr lang="zh-CN" altLang="en-US" sz="1200" dirty="0"/>
          </a:p>
        </p:txBody>
      </p:sp>
      <p:cxnSp>
        <p:nvCxnSpPr>
          <p:cNvPr id="33" name="直接箭头连接符 32"/>
          <p:cNvCxnSpPr>
            <a:stCxn id="31" idx="3"/>
            <a:endCxn id="32" idx="1"/>
          </p:cNvCxnSpPr>
          <p:nvPr/>
        </p:nvCxnSpPr>
        <p:spPr>
          <a:xfrm>
            <a:off x="2843808" y="3392996"/>
            <a:ext cx="28286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肘形连接符 33"/>
          <p:cNvCxnSpPr>
            <a:stCxn id="4" idx="2"/>
            <a:endCxn id="31" idx="1"/>
          </p:cNvCxnSpPr>
          <p:nvPr/>
        </p:nvCxnSpPr>
        <p:spPr>
          <a:xfrm rot="16200000" flipH="1">
            <a:off x="1385646" y="2798930"/>
            <a:ext cx="612068" cy="57606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38384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支持的其它功能操作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z="1800" dirty="0">
                <a:solidFill>
                  <a:srgbClr val="5F5F5F">
                    <a:lumMod val="50000"/>
                  </a:srgbClr>
                </a:solidFill>
              </a:rPr>
              <a:t>一、键值（</a:t>
            </a:r>
            <a:r>
              <a:rPr lang="en-US" altLang="zh-CN" sz="1800" dirty="0">
                <a:solidFill>
                  <a:srgbClr val="5F5F5F">
                    <a:lumMod val="50000"/>
                  </a:srgbClr>
                </a:solidFill>
              </a:rPr>
              <a:t>Key</a:t>
            </a:r>
            <a:r>
              <a:rPr lang="zh-CN" altLang="en-US" sz="1800" dirty="0">
                <a:solidFill>
                  <a:srgbClr val="5F5F5F">
                    <a:lumMod val="50000"/>
                  </a:srgbClr>
                </a:solidFill>
              </a:rPr>
              <a:t>）操作：</a:t>
            </a:r>
            <a:r>
              <a:rPr lang="zh-CN" altLang="en-US" sz="1600" dirty="0">
                <a:solidFill>
                  <a:srgbClr val="5F5F5F">
                    <a:lumMod val="50000"/>
                  </a:srgbClr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删除、设置</a:t>
            </a:r>
            <a:r>
              <a:rPr lang="en-US" altLang="zh-CN" sz="1600" dirty="0">
                <a:solidFill>
                  <a:srgbClr val="5F5F5F">
                    <a:lumMod val="50000"/>
                  </a:srgbClr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/</a:t>
            </a:r>
            <a:r>
              <a:rPr lang="zh-CN" altLang="en-US" sz="1600" dirty="0">
                <a:solidFill>
                  <a:srgbClr val="5F5F5F">
                    <a:lumMod val="50000"/>
                  </a:srgbClr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获得过期时间、判断存在、判断数据类型、数据迁移、扫描、排序等</a:t>
            </a:r>
            <a:endParaRPr lang="en-US" altLang="zh-CN" sz="1600" dirty="0">
              <a:solidFill>
                <a:srgbClr val="5F5F5F">
                  <a:lumMod val="50000"/>
                </a:srgbClr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pPr lvl="0"/>
            <a:r>
              <a:rPr lang="zh-CN" altLang="en-US" sz="1800" dirty="0">
                <a:solidFill>
                  <a:srgbClr val="5F5F5F">
                    <a:lumMod val="50000"/>
                  </a:srgbClr>
                </a:solidFill>
              </a:rPr>
              <a:t>二、</a:t>
            </a:r>
            <a:r>
              <a:rPr lang="en-US" altLang="zh-CN" sz="1800" dirty="0" err="1">
                <a:solidFill>
                  <a:srgbClr val="5F5F5F">
                    <a:lumMod val="50000"/>
                  </a:srgbClr>
                </a:solidFill>
              </a:rPr>
              <a:t>Hyperloglog</a:t>
            </a:r>
            <a:r>
              <a:rPr lang="zh-CN" altLang="en-US" sz="1800" dirty="0">
                <a:solidFill>
                  <a:srgbClr val="5F5F5F">
                    <a:lumMod val="50000"/>
                  </a:srgbClr>
                </a:solidFill>
              </a:rPr>
              <a:t> 相似度计算：</a:t>
            </a:r>
            <a:r>
              <a:rPr lang="zh-CN" altLang="en-US" sz="1600" dirty="0">
                <a:solidFill>
                  <a:srgbClr val="5F5F5F">
                    <a:lumMod val="50000"/>
                  </a:srgbClr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用来计算多个指定 </a:t>
            </a:r>
            <a:r>
              <a:rPr lang="en-US" altLang="zh-CN" sz="1600" dirty="0">
                <a:solidFill>
                  <a:srgbClr val="5F5F5F">
                    <a:lumMod val="50000"/>
                  </a:srgbClr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KEY </a:t>
            </a:r>
            <a:r>
              <a:rPr lang="zh-CN" altLang="en-US" sz="1600" dirty="0">
                <a:solidFill>
                  <a:srgbClr val="5F5F5F">
                    <a:lumMod val="50000"/>
                  </a:srgbClr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的集合的相似度</a:t>
            </a:r>
            <a:endParaRPr lang="en-US" altLang="zh-CN" sz="1600" dirty="0">
              <a:solidFill>
                <a:srgbClr val="5F5F5F">
                  <a:lumMod val="50000"/>
                </a:srgbClr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pPr lvl="0"/>
            <a:r>
              <a:rPr lang="zh-CN" altLang="en-US" sz="1700" dirty="0">
                <a:solidFill>
                  <a:srgbClr val="5F5F5F">
                    <a:lumMod val="50000"/>
                  </a:srgbClr>
                </a:solidFill>
              </a:rPr>
              <a:t>三、发布订阅（</a:t>
            </a:r>
            <a:r>
              <a:rPr lang="en-US" altLang="zh-CN" sz="1700" dirty="0">
                <a:solidFill>
                  <a:srgbClr val="5F5F5F">
                    <a:lumMod val="50000"/>
                  </a:srgbClr>
                </a:solidFill>
              </a:rPr>
              <a:t>Pub/Sub</a:t>
            </a:r>
            <a:r>
              <a:rPr lang="zh-CN" altLang="en-US" sz="1700" dirty="0">
                <a:solidFill>
                  <a:srgbClr val="5F5F5F">
                    <a:lumMod val="50000"/>
                  </a:srgbClr>
                </a:solidFill>
              </a:rPr>
              <a:t>）：</a:t>
            </a:r>
            <a:r>
              <a:rPr lang="zh-CN" altLang="en-US" sz="1600" dirty="0">
                <a:solidFill>
                  <a:srgbClr val="5F5F5F">
                    <a:lumMod val="50000"/>
                  </a:srgbClr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包括消息的订阅、发布等功能操作</a:t>
            </a:r>
          </a:p>
          <a:p>
            <a:r>
              <a:rPr lang="zh-CN" altLang="en-US" sz="1800" dirty="0"/>
              <a:t>四、事务（</a:t>
            </a:r>
            <a:r>
              <a:rPr lang="en-US" altLang="zh-CN" sz="1800" dirty="0"/>
              <a:t>Transaction</a:t>
            </a:r>
            <a:r>
              <a:rPr lang="zh-CN" altLang="en-US" sz="1800" dirty="0"/>
              <a:t>）操作：</a:t>
            </a:r>
            <a:r>
              <a:rPr lang="zh-CN" altLang="en-US" sz="1600" dirty="0">
                <a:latin typeface="华文仿宋" panose="02010600040101010101" pitchFamily="2" charset="-122"/>
                <a:ea typeface="华文仿宋" panose="02010600040101010101" pitchFamily="2" charset="-122"/>
              </a:rPr>
              <a:t>在一个会话中执行多个指令</a:t>
            </a:r>
            <a:endParaRPr lang="en-US" altLang="zh-CN" sz="1600" dirty="0"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r>
              <a:rPr lang="zh-CN" altLang="en-US" sz="1800" dirty="0"/>
              <a:t>五、脚本（</a:t>
            </a:r>
            <a:r>
              <a:rPr lang="en-US" altLang="zh-CN" sz="1800" dirty="0"/>
              <a:t>script</a:t>
            </a:r>
            <a:r>
              <a:rPr lang="zh-CN" altLang="en-US" sz="1800" dirty="0"/>
              <a:t>）操作：</a:t>
            </a:r>
            <a:r>
              <a:rPr lang="zh-CN" altLang="en-US" sz="1600" dirty="0">
                <a:latin typeface="华文仿宋" panose="02010600040101010101" pitchFamily="2" charset="-122"/>
                <a:ea typeface="华文仿宋" panose="02010600040101010101" pitchFamily="2" charset="-122"/>
              </a:rPr>
              <a:t>可以远程执行脚本，在服务端会将脚本映射为 </a:t>
            </a:r>
            <a:r>
              <a:rPr lang="en-US" altLang="zh-CN" sz="1600" dirty="0">
                <a:latin typeface="华文仿宋" panose="02010600040101010101" pitchFamily="2" charset="-122"/>
                <a:ea typeface="华文仿宋" panose="02010600040101010101" pitchFamily="2" charset="-122"/>
              </a:rPr>
              <a:t>LUA </a:t>
            </a:r>
            <a:r>
              <a:rPr lang="zh-CN" altLang="en-US" sz="1600" dirty="0">
                <a:latin typeface="华文仿宋" panose="02010600040101010101" pitchFamily="2" charset="-122"/>
                <a:ea typeface="华文仿宋" panose="02010600040101010101" pitchFamily="2" charset="-122"/>
              </a:rPr>
              <a:t>的脚本形式执行</a:t>
            </a:r>
            <a:endParaRPr lang="en-US" altLang="zh-CN" sz="1600" dirty="0"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r>
              <a:rPr lang="zh-CN" altLang="en-US" sz="1800" dirty="0"/>
              <a:t>六、</a:t>
            </a:r>
            <a:r>
              <a:rPr lang="zh-CN" altLang="en-US" sz="18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消息队列相关：</a:t>
            </a:r>
            <a:r>
              <a:rPr lang="zh-CN" altLang="en-US" sz="1600" dirty="0">
                <a:solidFill>
                  <a:srgbClr val="5F5F5F">
                    <a:lumMod val="50000"/>
                  </a:srgbClr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提供了</a:t>
            </a:r>
            <a:r>
              <a:rPr lang="en-US" altLang="zh-CN" sz="1600" dirty="0">
                <a:solidFill>
                  <a:srgbClr val="5F5F5F">
                    <a:lumMod val="50000"/>
                  </a:srgbClr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『</a:t>
            </a:r>
            <a:r>
              <a:rPr lang="zh-CN" altLang="en-US" sz="1600" dirty="0">
                <a:solidFill>
                  <a:srgbClr val="5F5F5F">
                    <a:lumMod val="50000"/>
                  </a:srgbClr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生产者</a:t>
            </a:r>
            <a:r>
              <a:rPr lang="en-US" altLang="zh-CN" sz="1600" dirty="0">
                <a:solidFill>
                  <a:srgbClr val="5F5F5F">
                    <a:lumMod val="50000"/>
                  </a:srgbClr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—</a:t>
            </a:r>
            <a:r>
              <a:rPr lang="zh-CN" altLang="en-US" sz="1600" dirty="0">
                <a:solidFill>
                  <a:srgbClr val="5F5F5F">
                    <a:lumMod val="50000"/>
                  </a:srgbClr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消费者</a:t>
            </a:r>
            <a:r>
              <a:rPr lang="en-US" altLang="zh-CN" sz="1600" dirty="0">
                <a:solidFill>
                  <a:srgbClr val="5F5F5F">
                    <a:lumMod val="50000"/>
                  </a:srgbClr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』</a:t>
            </a:r>
            <a:r>
              <a:rPr lang="zh-CN" altLang="en-US" sz="1600" dirty="0">
                <a:solidFill>
                  <a:srgbClr val="5F5F5F">
                    <a:lumMod val="50000"/>
                  </a:srgbClr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方式的较为复杂的消息队列操作</a:t>
            </a:r>
            <a:endParaRPr lang="en-US" altLang="zh-CN" sz="18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sz="1800" dirty="0"/>
              <a:t>七、连接对象（</a:t>
            </a:r>
            <a:r>
              <a:rPr lang="en-US" altLang="zh-CN" sz="1800" dirty="0"/>
              <a:t>Connection</a:t>
            </a:r>
            <a:r>
              <a:rPr lang="zh-CN" altLang="en-US" sz="1800" dirty="0"/>
              <a:t>）操作：</a:t>
            </a:r>
            <a:r>
              <a:rPr lang="zh-CN" altLang="en-US" sz="1600" dirty="0">
                <a:latin typeface="华文仿宋" panose="02010600040101010101" pitchFamily="2" charset="-122"/>
                <a:ea typeface="华文仿宋" panose="02010600040101010101" pitchFamily="2" charset="-122"/>
              </a:rPr>
              <a:t>认证、回显、</a:t>
            </a:r>
            <a:r>
              <a:rPr lang="en-US" altLang="zh-CN" sz="1600" dirty="0">
                <a:latin typeface="华文仿宋" panose="02010600040101010101" pitchFamily="2" charset="-122"/>
                <a:ea typeface="华文仿宋" panose="02010600040101010101" pitchFamily="2" charset="-122"/>
              </a:rPr>
              <a:t>PING</a:t>
            </a:r>
            <a:r>
              <a:rPr lang="zh-CN" altLang="en-US" sz="1600" dirty="0">
                <a:latin typeface="华文仿宋" panose="02010600040101010101" pitchFamily="2" charset="-122"/>
                <a:ea typeface="华文仿宋" panose="02010600040101010101" pitchFamily="2" charset="-122"/>
              </a:rPr>
              <a:t>、数据库选择</a:t>
            </a:r>
            <a:endParaRPr lang="en-US" altLang="zh-CN" sz="1600" dirty="0"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r>
              <a:rPr lang="zh-CN" altLang="en-US" sz="1800" dirty="0"/>
              <a:t>八、服务器（</a:t>
            </a:r>
            <a:r>
              <a:rPr lang="en-US" altLang="zh-CN" sz="1800" dirty="0"/>
              <a:t>Server</a:t>
            </a:r>
            <a:r>
              <a:rPr lang="zh-CN" altLang="en-US" sz="1800" dirty="0"/>
              <a:t>）维护：</a:t>
            </a:r>
            <a:r>
              <a:rPr lang="zh-CN" altLang="en-US" sz="1600" dirty="0">
                <a:latin typeface="华文仿宋" panose="02010600040101010101" pitchFamily="2" charset="-122"/>
                <a:ea typeface="华文仿宋" panose="02010600040101010101" pitchFamily="2" charset="-122"/>
              </a:rPr>
              <a:t>后台转储、客户端连接管理、配置选项、监控等</a:t>
            </a:r>
          </a:p>
        </p:txBody>
      </p:sp>
    </p:spTree>
    <p:extLst>
      <p:ext uri="{BB962C8B-B14F-4D97-AF65-F5344CB8AC3E}">
        <p14:creationId xmlns:p14="http://schemas.microsoft.com/office/powerpoint/2010/main" val="16048077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通信协议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8596" y="1047733"/>
            <a:ext cx="8229600" cy="1229139"/>
          </a:xfrm>
        </p:spPr>
        <p:txBody>
          <a:bodyPr>
            <a:normAutofit lnSpcReduction="10000"/>
          </a:bodyPr>
          <a:lstStyle/>
          <a:p>
            <a:r>
              <a:rPr lang="en-US" altLang="zh-CN" sz="1800" dirty="0"/>
              <a:t>Redis </a:t>
            </a:r>
            <a:r>
              <a:rPr lang="zh-CN" altLang="en-US" sz="1800" dirty="0"/>
              <a:t>协议是二进制安全的，在以下三个目标之间进行折中：</a:t>
            </a:r>
          </a:p>
          <a:p>
            <a:r>
              <a:rPr lang="en-US" altLang="zh-CN" sz="1600" dirty="0"/>
              <a:t>1</a:t>
            </a:r>
            <a:r>
              <a:rPr lang="zh-CN" altLang="en-US" sz="1600" dirty="0"/>
              <a:t>、易于实现</a:t>
            </a:r>
          </a:p>
          <a:p>
            <a:r>
              <a:rPr lang="en-US" altLang="zh-CN" sz="1600" dirty="0"/>
              <a:t>2</a:t>
            </a:r>
            <a:r>
              <a:rPr lang="zh-CN" altLang="en-US" sz="1600" dirty="0"/>
              <a:t>、可以高效地被计算机分析</a:t>
            </a:r>
          </a:p>
          <a:p>
            <a:r>
              <a:rPr lang="en-US" altLang="zh-CN" sz="1600" dirty="0"/>
              <a:t>3</a:t>
            </a:r>
            <a:r>
              <a:rPr lang="zh-CN" altLang="en-US" sz="1600" dirty="0"/>
              <a:t>、可以很容易地被人类读懂</a:t>
            </a:r>
            <a:endParaRPr lang="en-US" altLang="zh-CN" sz="1600" dirty="0"/>
          </a:p>
        </p:txBody>
      </p:sp>
      <p:sp>
        <p:nvSpPr>
          <p:cNvPr id="4" name="文本框 3"/>
          <p:cNvSpPr txBox="1"/>
          <p:nvPr/>
        </p:nvSpPr>
        <p:spPr>
          <a:xfrm>
            <a:off x="1115616" y="2555642"/>
            <a:ext cx="252028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/>
              <a:t>请求协议格式：</a:t>
            </a:r>
            <a:endParaRPr lang="en-US" altLang="zh-CN" b="1" dirty="0"/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*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&lt;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参数数量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&gt;\r\n</a:t>
            </a:r>
          </a:p>
          <a:p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$&lt;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参数 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 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的字节数量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&gt;\r\n</a:t>
            </a:r>
          </a:p>
          <a:p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&lt;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参数 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 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的数据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&gt;\r\n</a:t>
            </a:r>
          </a:p>
          <a:p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...</a:t>
            </a:r>
          </a:p>
          <a:p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$&lt;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参数 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N 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的字节数量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&gt;\r\n</a:t>
            </a:r>
          </a:p>
          <a:p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&lt;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参数 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N 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的数据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&gt;\r\n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973997" y="2555642"/>
            <a:ext cx="4608512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/>
              <a:t>响应协议格式</a:t>
            </a:r>
            <a:r>
              <a:rPr lang="en-US" altLang="zh-CN" b="1" dirty="0"/>
              <a:t>(</a:t>
            </a:r>
            <a:r>
              <a:rPr lang="zh-CN" altLang="en-US" sz="1600" b="1" dirty="0">
                <a:latin typeface="+mn-ea"/>
              </a:rPr>
              <a:t>根据第一个字节，确定响应类型</a:t>
            </a:r>
            <a:r>
              <a:rPr lang="en-US" altLang="zh-CN" sz="1600" b="1" dirty="0">
                <a:latin typeface="+mn-ea"/>
              </a:rPr>
              <a:t>)</a:t>
            </a:r>
            <a:r>
              <a:rPr lang="zh-CN" altLang="en-US" sz="1600" b="1" dirty="0">
                <a:latin typeface="+mn-ea"/>
              </a:rPr>
              <a:t>：</a:t>
            </a:r>
            <a:endParaRPr lang="en-US" altLang="zh-CN" sz="1600" b="1" dirty="0">
              <a:latin typeface="+mn-ea"/>
            </a:endParaRPr>
          </a:p>
          <a:p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“+”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：状态回复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+&lt;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状态信息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&gt;\r\n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“-”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：错误回复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-&lt;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错误信息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&gt;\r\n</a:t>
            </a:r>
          </a:p>
          <a:p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“:”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：整数回复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:&lt;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整数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&gt;\r\n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“$”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：定长回复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$&lt;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数据长度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&gt;</a:t>
            </a:r>
          </a:p>
          <a:p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&lt;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数据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&gt;\r\n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“*”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：多条回复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*&lt;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回复数量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&gt;</a:t>
            </a: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其它数据类型</a:t>
            </a:r>
          </a:p>
        </p:txBody>
      </p:sp>
    </p:spTree>
    <p:extLst>
      <p:ext uri="{BB962C8B-B14F-4D97-AF65-F5344CB8AC3E}">
        <p14:creationId xmlns:p14="http://schemas.microsoft.com/office/powerpoint/2010/main" val="2449892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集群部署方式</a:t>
            </a:r>
          </a:p>
        </p:txBody>
      </p:sp>
      <p:sp>
        <p:nvSpPr>
          <p:cNvPr id="4" name="矩形 3"/>
          <p:cNvSpPr/>
          <p:nvPr/>
        </p:nvSpPr>
        <p:spPr>
          <a:xfrm>
            <a:off x="1302648" y="2204864"/>
            <a:ext cx="1008112" cy="36004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600" dirty="0">
                <a:solidFill>
                  <a:schemeClr val="tx1"/>
                </a:solidFill>
              </a:rPr>
              <a:t>主节点</a:t>
            </a:r>
          </a:p>
        </p:txBody>
      </p:sp>
      <p:sp>
        <p:nvSpPr>
          <p:cNvPr id="6" name="矩形 5"/>
          <p:cNvSpPr/>
          <p:nvPr/>
        </p:nvSpPr>
        <p:spPr>
          <a:xfrm>
            <a:off x="683568" y="2790056"/>
            <a:ext cx="1008112" cy="36004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600" dirty="0">
                <a:solidFill>
                  <a:schemeClr val="tx1"/>
                </a:solidFill>
              </a:rPr>
              <a:t>从节点</a:t>
            </a:r>
          </a:p>
        </p:txBody>
      </p:sp>
      <p:sp>
        <p:nvSpPr>
          <p:cNvPr id="7" name="矩形 6"/>
          <p:cNvSpPr/>
          <p:nvPr/>
        </p:nvSpPr>
        <p:spPr>
          <a:xfrm>
            <a:off x="1950720" y="2790056"/>
            <a:ext cx="1008112" cy="36004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600" dirty="0">
                <a:solidFill>
                  <a:schemeClr val="tx1"/>
                </a:solidFill>
              </a:rPr>
              <a:t>从节点</a:t>
            </a:r>
          </a:p>
        </p:txBody>
      </p:sp>
      <p:cxnSp>
        <p:nvCxnSpPr>
          <p:cNvPr id="9" name="直接箭头连接符 8"/>
          <p:cNvCxnSpPr>
            <a:stCxn id="4" idx="2"/>
            <a:endCxn id="6" idx="0"/>
          </p:cNvCxnSpPr>
          <p:nvPr/>
        </p:nvCxnSpPr>
        <p:spPr>
          <a:xfrm flipH="1">
            <a:off x="1187624" y="2564904"/>
            <a:ext cx="619080" cy="22515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>
            <a:stCxn id="4" idx="2"/>
            <a:endCxn id="7" idx="0"/>
          </p:cNvCxnSpPr>
          <p:nvPr/>
        </p:nvCxnSpPr>
        <p:spPr>
          <a:xfrm>
            <a:off x="1806704" y="2564904"/>
            <a:ext cx="648072" cy="22515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>
            <a:stCxn id="6" idx="3"/>
            <a:endCxn id="7" idx="1"/>
          </p:cNvCxnSpPr>
          <p:nvPr/>
        </p:nvCxnSpPr>
        <p:spPr>
          <a:xfrm>
            <a:off x="1691680" y="2970076"/>
            <a:ext cx="25904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4005416" y="2218028"/>
            <a:ext cx="1008112" cy="36004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600" dirty="0">
                <a:solidFill>
                  <a:schemeClr val="tx1"/>
                </a:solidFill>
              </a:rPr>
              <a:t>主节点</a:t>
            </a:r>
          </a:p>
        </p:txBody>
      </p:sp>
      <p:sp>
        <p:nvSpPr>
          <p:cNvPr id="15" name="矩形 14"/>
          <p:cNvSpPr/>
          <p:nvPr/>
        </p:nvSpPr>
        <p:spPr>
          <a:xfrm>
            <a:off x="3386336" y="2803220"/>
            <a:ext cx="1008112" cy="36004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600" dirty="0">
                <a:solidFill>
                  <a:schemeClr val="tx1"/>
                </a:solidFill>
              </a:rPr>
              <a:t>从节点</a:t>
            </a:r>
          </a:p>
        </p:txBody>
      </p:sp>
      <p:sp>
        <p:nvSpPr>
          <p:cNvPr id="16" name="矩形 15"/>
          <p:cNvSpPr/>
          <p:nvPr/>
        </p:nvSpPr>
        <p:spPr>
          <a:xfrm>
            <a:off x="4653488" y="2803220"/>
            <a:ext cx="1008112" cy="36004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600" dirty="0">
                <a:solidFill>
                  <a:schemeClr val="tx1"/>
                </a:solidFill>
              </a:rPr>
              <a:t>从节点</a:t>
            </a:r>
          </a:p>
        </p:txBody>
      </p:sp>
      <p:cxnSp>
        <p:nvCxnSpPr>
          <p:cNvPr id="17" name="直接箭头连接符 16"/>
          <p:cNvCxnSpPr>
            <a:stCxn id="14" idx="2"/>
            <a:endCxn id="15" idx="0"/>
          </p:cNvCxnSpPr>
          <p:nvPr/>
        </p:nvCxnSpPr>
        <p:spPr>
          <a:xfrm flipH="1">
            <a:off x="3890392" y="2578068"/>
            <a:ext cx="619080" cy="22515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箭头连接符 17"/>
          <p:cNvCxnSpPr>
            <a:stCxn id="14" idx="2"/>
            <a:endCxn id="16" idx="0"/>
          </p:cNvCxnSpPr>
          <p:nvPr/>
        </p:nvCxnSpPr>
        <p:spPr>
          <a:xfrm>
            <a:off x="4509472" y="2578068"/>
            <a:ext cx="648072" cy="22515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>
            <a:stCxn id="15" idx="3"/>
            <a:endCxn id="16" idx="1"/>
          </p:cNvCxnSpPr>
          <p:nvPr/>
        </p:nvCxnSpPr>
        <p:spPr>
          <a:xfrm>
            <a:off x="4394448" y="2983240"/>
            <a:ext cx="25904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/>
          <p:cNvSpPr/>
          <p:nvPr/>
        </p:nvSpPr>
        <p:spPr>
          <a:xfrm>
            <a:off x="6708184" y="2204864"/>
            <a:ext cx="1008112" cy="36004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600" dirty="0">
                <a:solidFill>
                  <a:schemeClr val="tx1"/>
                </a:solidFill>
              </a:rPr>
              <a:t>主节点</a:t>
            </a:r>
          </a:p>
        </p:txBody>
      </p:sp>
      <p:sp>
        <p:nvSpPr>
          <p:cNvPr id="21" name="矩形 20"/>
          <p:cNvSpPr/>
          <p:nvPr/>
        </p:nvSpPr>
        <p:spPr>
          <a:xfrm>
            <a:off x="6089104" y="2790056"/>
            <a:ext cx="1008112" cy="36004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600" dirty="0">
                <a:solidFill>
                  <a:schemeClr val="tx1"/>
                </a:solidFill>
              </a:rPr>
              <a:t>从节点</a:t>
            </a:r>
          </a:p>
        </p:txBody>
      </p:sp>
      <p:sp>
        <p:nvSpPr>
          <p:cNvPr id="22" name="矩形 21"/>
          <p:cNvSpPr/>
          <p:nvPr/>
        </p:nvSpPr>
        <p:spPr>
          <a:xfrm>
            <a:off x="7356256" y="2790056"/>
            <a:ext cx="1008112" cy="36004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600" dirty="0">
                <a:solidFill>
                  <a:schemeClr val="tx1"/>
                </a:solidFill>
              </a:rPr>
              <a:t>从节点</a:t>
            </a:r>
          </a:p>
        </p:txBody>
      </p:sp>
      <p:cxnSp>
        <p:nvCxnSpPr>
          <p:cNvPr id="23" name="直接箭头连接符 22"/>
          <p:cNvCxnSpPr>
            <a:stCxn id="20" idx="2"/>
            <a:endCxn id="21" idx="0"/>
          </p:cNvCxnSpPr>
          <p:nvPr/>
        </p:nvCxnSpPr>
        <p:spPr>
          <a:xfrm flipH="1">
            <a:off x="6593160" y="2564904"/>
            <a:ext cx="619080" cy="22515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箭头连接符 23"/>
          <p:cNvCxnSpPr>
            <a:stCxn id="20" idx="2"/>
            <a:endCxn id="22" idx="0"/>
          </p:cNvCxnSpPr>
          <p:nvPr/>
        </p:nvCxnSpPr>
        <p:spPr>
          <a:xfrm>
            <a:off x="7212240" y="2564904"/>
            <a:ext cx="648072" cy="22515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箭头连接符 24"/>
          <p:cNvCxnSpPr>
            <a:stCxn id="21" idx="3"/>
            <a:endCxn id="22" idx="1"/>
          </p:cNvCxnSpPr>
          <p:nvPr/>
        </p:nvCxnSpPr>
        <p:spPr>
          <a:xfrm>
            <a:off x="7097216" y="2970076"/>
            <a:ext cx="25904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683568" y="3717032"/>
            <a:ext cx="7776864" cy="0"/>
          </a:xfrm>
          <a:prstGeom prst="line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箭头连接符 36"/>
          <p:cNvCxnSpPr>
            <a:stCxn id="6" idx="2"/>
          </p:cNvCxnSpPr>
          <p:nvPr/>
        </p:nvCxnSpPr>
        <p:spPr>
          <a:xfrm>
            <a:off x="1187624" y="3150096"/>
            <a:ext cx="0" cy="56693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箭头连接符 37"/>
          <p:cNvCxnSpPr>
            <a:stCxn id="7" idx="2"/>
          </p:cNvCxnSpPr>
          <p:nvPr/>
        </p:nvCxnSpPr>
        <p:spPr>
          <a:xfrm>
            <a:off x="2454776" y="3150096"/>
            <a:ext cx="0" cy="56693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箭头连接符 42"/>
          <p:cNvCxnSpPr>
            <a:stCxn id="15" idx="2"/>
          </p:cNvCxnSpPr>
          <p:nvPr/>
        </p:nvCxnSpPr>
        <p:spPr>
          <a:xfrm>
            <a:off x="3890392" y="3163260"/>
            <a:ext cx="0" cy="55377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箭头连接符 45"/>
          <p:cNvCxnSpPr>
            <a:stCxn id="16" idx="2"/>
          </p:cNvCxnSpPr>
          <p:nvPr/>
        </p:nvCxnSpPr>
        <p:spPr>
          <a:xfrm>
            <a:off x="5157544" y="3163260"/>
            <a:ext cx="0" cy="55377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箭头连接符 48"/>
          <p:cNvCxnSpPr>
            <a:stCxn id="21" idx="2"/>
          </p:cNvCxnSpPr>
          <p:nvPr/>
        </p:nvCxnSpPr>
        <p:spPr>
          <a:xfrm>
            <a:off x="6593160" y="3150096"/>
            <a:ext cx="0" cy="56693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箭头连接符 51"/>
          <p:cNvCxnSpPr>
            <a:stCxn id="22" idx="2"/>
          </p:cNvCxnSpPr>
          <p:nvPr/>
        </p:nvCxnSpPr>
        <p:spPr>
          <a:xfrm>
            <a:off x="7860312" y="3150096"/>
            <a:ext cx="0" cy="56693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/>
          <p:nvPr/>
        </p:nvCxnSpPr>
        <p:spPr>
          <a:xfrm>
            <a:off x="683568" y="1556792"/>
            <a:ext cx="7776864" cy="0"/>
          </a:xfrm>
          <a:prstGeom prst="line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箭头连接符 55"/>
          <p:cNvCxnSpPr>
            <a:endCxn id="4" idx="0"/>
          </p:cNvCxnSpPr>
          <p:nvPr/>
        </p:nvCxnSpPr>
        <p:spPr>
          <a:xfrm>
            <a:off x="1806704" y="1556792"/>
            <a:ext cx="0" cy="64807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箭头连接符 57"/>
          <p:cNvCxnSpPr>
            <a:endCxn id="14" idx="0"/>
          </p:cNvCxnSpPr>
          <p:nvPr/>
        </p:nvCxnSpPr>
        <p:spPr>
          <a:xfrm>
            <a:off x="4509472" y="1556792"/>
            <a:ext cx="0" cy="66123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箭头连接符 58"/>
          <p:cNvCxnSpPr>
            <a:endCxn id="20" idx="0"/>
          </p:cNvCxnSpPr>
          <p:nvPr/>
        </p:nvCxnSpPr>
        <p:spPr>
          <a:xfrm>
            <a:off x="7212240" y="1556792"/>
            <a:ext cx="0" cy="64807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文本框 68"/>
          <p:cNvSpPr txBox="1"/>
          <p:nvPr/>
        </p:nvSpPr>
        <p:spPr>
          <a:xfrm>
            <a:off x="1259631" y="4255928"/>
            <a:ext cx="633670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1</a:t>
            </a:r>
            <a:r>
              <a:rPr lang="zh-CN" altLang="en-US" dirty="0"/>
              <a:t>、一个主节点可以拥有多个从节点</a:t>
            </a:r>
            <a:endParaRPr lang="en-US" altLang="zh-CN" dirty="0"/>
          </a:p>
          <a:p>
            <a:r>
              <a:rPr lang="en-US" altLang="zh-CN" dirty="0"/>
              <a:t>2</a:t>
            </a:r>
            <a:r>
              <a:rPr lang="zh-CN" altLang="en-US" dirty="0"/>
              <a:t>、主节点提供读写服务，从节点提供数据备份</a:t>
            </a:r>
            <a:endParaRPr lang="en-US" altLang="zh-CN" dirty="0"/>
          </a:p>
          <a:p>
            <a:r>
              <a:rPr lang="en-US" altLang="zh-CN" dirty="0"/>
              <a:t>3</a:t>
            </a:r>
            <a:r>
              <a:rPr lang="zh-CN" altLang="en-US" dirty="0"/>
              <a:t>、所有主从节点之间都是互联互通的</a:t>
            </a:r>
            <a:endParaRPr lang="en-US" altLang="zh-CN" dirty="0"/>
          </a:p>
          <a:p>
            <a:r>
              <a:rPr lang="en-US" altLang="zh-CN" dirty="0"/>
              <a:t>4</a:t>
            </a:r>
            <a:r>
              <a:rPr lang="zh-CN" altLang="en-US" dirty="0"/>
              <a:t>、维护状态的连接个数：</a:t>
            </a:r>
            <a:r>
              <a:rPr lang="en-US" altLang="zh-CN" dirty="0"/>
              <a:t>n * (n – 1)</a:t>
            </a:r>
          </a:p>
          <a:p>
            <a:r>
              <a:rPr lang="en-US" altLang="zh-CN" dirty="0"/>
              <a:t>5</a:t>
            </a:r>
            <a:r>
              <a:rPr lang="zh-CN" altLang="en-US" dirty="0"/>
              <a:t>、建议集群最大主节点个数：</a:t>
            </a:r>
            <a:r>
              <a:rPr lang="en-US" altLang="zh-CN" dirty="0"/>
              <a:t>1000 </a:t>
            </a:r>
            <a:r>
              <a:rPr lang="zh-CN" altLang="en-US" dirty="0"/>
              <a:t>个</a:t>
            </a:r>
          </a:p>
        </p:txBody>
      </p:sp>
    </p:spTree>
    <p:extLst>
      <p:ext uri="{BB962C8B-B14F-4D97-AF65-F5344CB8AC3E}">
        <p14:creationId xmlns:p14="http://schemas.microsoft.com/office/powerpoint/2010/main" val="31388736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集群中节点的作用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1800" b="1" dirty="0"/>
              <a:t>集群中的节点有以下责任：</a:t>
            </a:r>
            <a:endParaRPr lang="en-US" altLang="zh-CN" sz="1800" b="1" dirty="0"/>
          </a:p>
          <a:p>
            <a:r>
              <a:rPr lang="en-US" altLang="zh-CN" sz="1800" dirty="0">
                <a:latin typeface="华文宋体" panose="02010600040101010101" pitchFamily="2" charset="-122"/>
                <a:ea typeface="华文宋体" panose="02010600040101010101" pitchFamily="2" charset="-122"/>
              </a:rPr>
              <a:t>1</a:t>
            </a:r>
            <a:r>
              <a:rPr lang="zh-CN" altLang="en-US" sz="1800" dirty="0">
                <a:latin typeface="华文宋体" panose="02010600040101010101" pitchFamily="2" charset="-122"/>
                <a:ea typeface="华文宋体" panose="02010600040101010101" pitchFamily="2" charset="-122"/>
              </a:rPr>
              <a:t>、持有键值对数据；</a:t>
            </a:r>
          </a:p>
          <a:p>
            <a:r>
              <a:rPr lang="en-US" altLang="zh-CN" sz="1800" dirty="0">
                <a:latin typeface="华文宋体" panose="02010600040101010101" pitchFamily="2" charset="-122"/>
                <a:ea typeface="华文宋体" panose="02010600040101010101" pitchFamily="2" charset="-122"/>
              </a:rPr>
              <a:t>2</a:t>
            </a:r>
            <a:r>
              <a:rPr lang="zh-CN" altLang="en-US" sz="1800" dirty="0">
                <a:latin typeface="华文宋体" panose="02010600040101010101" pitchFamily="2" charset="-122"/>
                <a:ea typeface="华文宋体" panose="02010600040101010101" pitchFamily="2" charset="-122"/>
              </a:rPr>
              <a:t>、记录集群的状态，保存键到节点的映射；</a:t>
            </a:r>
          </a:p>
          <a:p>
            <a:r>
              <a:rPr lang="en-US" altLang="zh-CN" sz="1800" dirty="0">
                <a:latin typeface="华文宋体" panose="02010600040101010101" pitchFamily="2" charset="-122"/>
                <a:ea typeface="华文宋体" panose="02010600040101010101" pitchFamily="2" charset="-122"/>
              </a:rPr>
              <a:t>3</a:t>
            </a:r>
            <a:r>
              <a:rPr lang="zh-CN" altLang="en-US" sz="1800" dirty="0">
                <a:latin typeface="华文宋体" panose="02010600040101010101" pitchFamily="2" charset="-122"/>
                <a:ea typeface="华文宋体" panose="02010600040101010101" pitchFamily="2" charset="-122"/>
              </a:rPr>
              <a:t>、自动发现其他节点，识别工作不正常的节点，并在需要时，在从节点中选举出新的主节点。</a:t>
            </a:r>
            <a:endParaRPr lang="en-US" altLang="zh-CN" sz="1800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endParaRPr lang="en-US" altLang="zh-CN" dirty="0"/>
          </a:p>
          <a:p>
            <a:r>
              <a:rPr lang="zh-CN" altLang="en-US" sz="1800" b="1" dirty="0"/>
              <a:t>节点之间使用 </a:t>
            </a:r>
            <a:r>
              <a:rPr lang="en-US" altLang="zh-CN" sz="1800" b="1" dirty="0"/>
              <a:t>Gossip </a:t>
            </a:r>
            <a:r>
              <a:rPr lang="zh-CN" altLang="en-US" sz="1800" b="1" dirty="0"/>
              <a:t>协议来进行以下工作：</a:t>
            </a:r>
          </a:p>
          <a:p>
            <a:r>
              <a:rPr lang="en-US" altLang="zh-CN" sz="1800" dirty="0">
                <a:latin typeface="华文宋体" panose="02010600040101010101" pitchFamily="2" charset="-122"/>
                <a:ea typeface="华文宋体" panose="02010600040101010101" pitchFamily="2" charset="-122"/>
              </a:rPr>
              <a:t>1</a:t>
            </a:r>
            <a:r>
              <a:rPr lang="zh-CN" altLang="en-US" sz="1800" dirty="0">
                <a:latin typeface="华文宋体" panose="02010600040101010101" pitchFamily="2" charset="-122"/>
                <a:ea typeface="华文宋体" panose="02010600040101010101" pitchFamily="2" charset="-122"/>
              </a:rPr>
              <a:t>、广播关于集群的信息，以此来发现新的节点；</a:t>
            </a:r>
          </a:p>
          <a:p>
            <a:r>
              <a:rPr lang="en-US" altLang="zh-CN" sz="1800" dirty="0">
                <a:latin typeface="华文宋体" panose="02010600040101010101" pitchFamily="2" charset="-122"/>
                <a:ea typeface="华文宋体" panose="02010600040101010101" pitchFamily="2" charset="-122"/>
              </a:rPr>
              <a:t>2</a:t>
            </a:r>
            <a:r>
              <a:rPr lang="zh-CN" altLang="en-US" sz="1800" dirty="0">
                <a:latin typeface="华文宋体" panose="02010600040101010101" pitchFamily="2" charset="-122"/>
                <a:ea typeface="华文宋体" panose="02010600040101010101" pitchFamily="2" charset="-122"/>
              </a:rPr>
              <a:t>、向其它节点发送 </a:t>
            </a:r>
            <a:r>
              <a:rPr lang="en-US" altLang="zh-CN" sz="1800" dirty="0">
                <a:latin typeface="华文宋体" panose="02010600040101010101" pitchFamily="2" charset="-122"/>
                <a:ea typeface="华文宋体" panose="02010600040101010101" pitchFamily="2" charset="-122"/>
              </a:rPr>
              <a:t>PING </a:t>
            </a:r>
            <a:r>
              <a:rPr lang="zh-CN" altLang="en-US" sz="1800" dirty="0">
                <a:latin typeface="华文宋体" panose="02010600040101010101" pitchFamily="2" charset="-122"/>
                <a:ea typeface="华文宋体" panose="02010600040101010101" pitchFamily="2" charset="-122"/>
              </a:rPr>
              <a:t>数据包，以此来检查目标节点是否正常运作；</a:t>
            </a:r>
          </a:p>
          <a:p>
            <a:r>
              <a:rPr lang="en-US" altLang="zh-CN" sz="1800" dirty="0">
                <a:latin typeface="华文宋体" panose="02010600040101010101" pitchFamily="2" charset="-122"/>
                <a:ea typeface="华文宋体" panose="02010600040101010101" pitchFamily="2" charset="-122"/>
              </a:rPr>
              <a:t>3</a:t>
            </a:r>
            <a:r>
              <a:rPr lang="zh-CN" altLang="en-US" sz="1800" dirty="0">
                <a:latin typeface="华文宋体" panose="02010600040101010101" pitchFamily="2" charset="-122"/>
                <a:ea typeface="华文宋体" panose="02010600040101010101" pitchFamily="2" charset="-122"/>
              </a:rPr>
              <a:t>、在特定事件发生时，发送集群信息。</a:t>
            </a:r>
          </a:p>
        </p:txBody>
      </p:sp>
    </p:spTree>
    <p:extLst>
      <p:ext uri="{BB962C8B-B14F-4D97-AF65-F5344CB8AC3E}">
        <p14:creationId xmlns:p14="http://schemas.microsoft.com/office/powerpoint/2010/main" val="4191310203"/>
      </p:ext>
    </p:extLst>
  </p:cSld>
  <p:clrMapOvr>
    <a:masterClrMapping/>
  </p:clrMapOvr>
</p:sld>
</file>

<file path=ppt/theme/theme1.xml><?xml version="1.0" encoding="utf-8"?>
<a:theme xmlns:a="http://schemas.openxmlformats.org/drawingml/2006/main" name="263PPT 模板1-2014（16-9）">
  <a:themeElements>
    <a:clrScheme name="自定义 1">
      <a:dk1>
        <a:srgbClr val="2F2F2F"/>
      </a:dk1>
      <a:lt1>
        <a:sysClr val="window" lastClr="FFFFFF"/>
      </a:lt1>
      <a:dk2>
        <a:srgbClr val="5F5F5F"/>
      </a:dk2>
      <a:lt2>
        <a:srgbClr val="D8D8D8"/>
      </a:lt2>
      <a:accent1>
        <a:srgbClr val="E60000"/>
      </a:accent1>
      <a:accent2>
        <a:srgbClr val="98E43C"/>
      </a:accent2>
      <a:accent3>
        <a:srgbClr val="FFC000"/>
      </a:accent3>
      <a:accent4>
        <a:srgbClr val="002060"/>
      </a:accent4>
      <a:accent5>
        <a:srgbClr val="FF0000"/>
      </a:accent5>
      <a:accent6>
        <a:srgbClr val="A2A2A2"/>
      </a:accent6>
      <a:hlink>
        <a:srgbClr val="900000"/>
      </a:hlink>
      <a:folHlink>
        <a:srgbClr val="60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32862</TotalTime>
  <Words>3293</Words>
  <Application>Microsoft Macintosh PowerPoint</Application>
  <PresentationFormat>全屏显示(4:3)</PresentationFormat>
  <Paragraphs>359</Paragraphs>
  <Slides>33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33</vt:i4>
      </vt:variant>
    </vt:vector>
  </HeadingPairs>
  <TitlesOfParts>
    <vt:vector size="42" baseType="lpstr">
      <vt:lpstr>黑体</vt:lpstr>
      <vt:lpstr>华文仿宋</vt:lpstr>
      <vt:lpstr>华文宋体</vt:lpstr>
      <vt:lpstr>宋体</vt:lpstr>
      <vt:lpstr>微软雅黑</vt:lpstr>
      <vt:lpstr>微软雅黑</vt:lpstr>
      <vt:lpstr>Arial</vt:lpstr>
      <vt:lpstr>Calibri</vt:lpstr>
      <vt:lpstr>263PPT 模板1-2014（16-9）</vt:lpstr>
      <vt:lpstr>集群 Redis 使用实践</vt:lpstr>
      <vt:lpstr>目录</vt:lpstr>
      <vt:lpstr>设计目标</vt:lpstr>
      <vt:lpstr>非阻塞通信方式</vt:lpstr>
      <vt:lpstr>支持的数据类型</vt:lpstr>
      <vt:lpstr>支持的其它功能操作</vt:lpstr>
      <vt:lpstr>通信协议</vt:lpstr>
      <vt:lpstr>集群部署方式</vt:lpstr>
      <vt:lpstr>集群中节点的作用</vt:lpstr>
      <vt:lpstr>分区性（数据分布模型）</vt:lpstr>
      <vt:lpstr>数据访问方式—持久性重定向机制</vt:lpstr>
      <vt:lpstr>数据访问方式—临时性重定向机制</vt:lpstr>
      <vt:lpstr>集群的创建过程</vt:lpstr>
      <vt:lpstr>创建集群的建议原则</vt:lpstr>
      <vt:lpstr>哈希槽迁移过程</vt:lpstr>
      <vt:lpstr>集群使用注意事项</vt:lpstr>
      <vt:lpstr>Redis 客户端要求</vt:lpstr>
      <vt:lpstr>使用Acl Redis库轻松编写Redis应用</vt:lpstr>
      <vt:lpstr>Acl Redis库类关系图谱 --- 命令类</vt:lpstr>
      <vt:lpstr>Acl Redis库类关系图谱 --- 通信类</vt:lpstr>
      <vt:lpstr>使用Acl Redis库轻松编写Redis应用</vt:lpstr>
      <vt:lpstr>Pipeline模式提升效率</vt:lpstr>
      <vt:lpstr>Acl Redis库Pipeline设计方式</vt:lpstr>
      <vt:lpstr>使用Acl Redis库编写Pipeline示例</vt:lpstr>
      <vt:lpstr>Pipeline vs 非 Pipeline</vt:lpstr>
      <vt:lpstr>redis_builder 工具使用</vt:lpstr>
      <vt:lpstr>手工指定集群节点分布 --- redis_builder 创建集群</vt:lpstr>
      <vt:lpstr>集群节点自动分布 --- redis_builder 创建集群</vt:lpstr>
      <vt:lpstr>redis_builder 命令行交互界面</vt:lpstr>
      <vt:lpstr>显示 redis 集群的节点分布 --- redis_builder 使用</vt:lpstr>
      <vt:lpstr>直接运行redis 命令 --- redis_builder 使用</vt:lpstr>
      <vt:lpstr>显示 redis 集群的运行状态 --- redis_builder 使用</vt:lpstr>
      <vt:lpstr>参考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263-OA</dc:creator>
  <cp:lastModifiedBy>郑树新</cp:lastModifiedBy>
  <cp:revision>616</cp:revision>
  <dcterms:created xsi:type="dcterms:W3CDTF">2014-05-28T10:52:51Z</dcterms:created>
  <dcterms:modified xsi:type="dcterms:W3CDTF">2021-08-28T02:02:50Z</dcterms:modified>
</cp:coreProperties>
</file>